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
  </p:notesMasterIdLst>
  <p:sldIdLst>
    <p:sldId id="301" r:id="rId5"/>
    <p:sldId id="286" r:id="rId6"/>
    <p:sldId id="292" r:id="rId7"/>
    <p:sldId id="293" r:id="rId8"/>
    <p:sldId id="294" r:id="rId9"/>
    <p:sldId id="288" r:id="rId10"/>
    <p:sldId id="289" r:id="rId11"/>
    <p:sldId id="290" r:id="rId12"/>
    <p:sldId id="296" r:id="rId13"/>
    <p:sldId id="298" r:id="rId14"/>
    <p:sldId id="297" r:id="rId15"/>
    <p:sldId id="291"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C0404"/>
    <a:srgbClr val="FBA93D"/>
    <a:srgbClr val="83A83F"/>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594"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8DE9E9FB-001C-4B84-83DE-E1F7ABB9FAA3}"/>
    <pc:docChg chg="modSld">
      <pc:chgData name="Deborah Shaw" userId="79bf7848-a030-4096-934a-3abbfde4984a" providerId="ADAL" clId="{8DE9E9FB-001C-4B84-83DE-E1F7ABB9FAA3}" dt="2025-11-24T20:37:21.757" v="0" actId="20577"/>
      <pc:docMkLst>
        <pc:docMk/>
      </pc:docMkLst>
      <pc:sldChg chg="modSp mod">
        <pc:chgData name="Deborah Shaw" userId="79bf7848-a030-4096-934a-3abbfde4984a" providerId="ADAL" clId="{8DE9E9FB-001C-4B84-83DE-E1F7ABB9FAA3}" dt="2025-11-24T20:37:21.757" v="0" actId="20577"/>
        <pc:sldMkLst>
          <pc:docMk/>
          <pc:sldMk cId="1318623245" sldId="288"/>
        </pc:sldMkLst>
        <pc:spChg chg="mod">
          <ac:chgData name="Deborah Shaw" userId="79bf7848-a030-4096-934a-3abbfde4984a" providerId="ADAL" clId="{8DE9E9FB-001C-4B84-83DE-E1F7ABB9FAA3}" dt="2025-11-24T20:37:21.757" v="0" actId="20577"/>
          <ac:spMkLst>
            <pc:docMk/>
            <pc:sldMk cId="1318623245" sldId="288"/>
            <ac:spMk id="6" creationId="{0C346DB5-EADE-4523-9626-060A74B10B3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11/24/2025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11/24/2025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39D3C-6512-5831-7CED-56E82A10D68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5E087D9-27F2-C39B-BAB5-774E1D86740D}"/>
              </a:ext>
            </a:extLst>
          </p:cNvPr>
          <p:cNvPicPr>
            <a:picLocks noChangeAspect="1"/>
          </p:cNvPicPr>
          <p:nvPr/>
        </p:nvPicPr>
        <p:blipFill rotWithShape="1">
          <a:blip r:embed="rId2">
            <a:extLst>
              <a:ext uri="{28A0092B-C50C-407E-A947-70E740481C1C}">
                <a14:useLocalDpi xmlns:a14="http://schemas.microsoft.com/office/drawing/2010/main" val="0"/>
              </a:ext>
            </a:extLst>
          </a:blip>
          <a:srcRect t="18786" b="7798"/>
          <a:stretch/>
        </p:blipFill>
        <p:spPr>
          <a:xfrm>
            <a:off x="20" y="146817"/>
            <a:ext cx="9143980" cy="3149457"/>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B9C285B6-13D5-7445-1AE3-25ECCB863CBE}"/>
              </a:ext>
            </a:extLst>
          </p:cNvPr>
          <p:cNvSpPr>
            <a:spLocks noGrp="1"/>
          </p:cNvSpPr>
          <p:nvPr>
            <p:ph idx="1"/>
          </p:nvPr>
        </p:nvSpPr>
        <p:spPr>
          <a:xfrm>
            <a:off x="3387212" y="3109616"/>
            <a:ext cx="5609610" cy="2851456"/>
          </a:xfrm>
        </p:spPr>
        <p:txBody>
          <a:bodyPr anchor="ctr">
            <a:normAutofit fontScale="70000" lnSpcReduction="20000"/>
          </a:bodyPr>
          <a:lstStyle/>
          <a:p>
            <a:pPr marL="0" marR="0" indent="0" fontAlgn="base">
              <a:spcBef>
                <a:spcPts val="0"/>
              </a:spcBef>
              <a:spcAft>
                <a:spcPts val="0"/>
              </a:spcAft>
              <a:buNone/>
            </a:pPr>
            <a:r>
              <a:rPr lang="en-US" sz="2800" dirty="0">
                <a:solidFill>
                  <a:srgbClr val="850B0B"/>
                </a:solidFill>
                <a:effectLst/>
                <a:latin typeface="Calibri" panose="020F0502020204030204" pitchFamily="34" charset="0"/>
                <a:ea typeface="Times New Roman" panose="02020603050405020304" pitchFamily="18" charset="0"/>
              </a:rPr>
              <a:t>For this commandment that I am commanding you today is not too hard for you, neither is it too far for you to reach. It is not in heaven, so that you should have to say, 'Who will go up for us to heaven and bring it down to us and make us able to hear it, so that we may do it?' Neither is it beyond the sea, so that you should have to say, 'Who will go over the sea for us and bring it to us and make us to hear it, so that we may do it?' But the word is very near to you, in your mouth and your heart, so that you may do it (Deut. 30:11-14</a:t>
            </a:r>
            <a:r>
              <a:rPr lang="en-US" sz="2800" dirty="0">
                <a:solidFill>
                  <a:srgbClr val="850B0B"/>
                </a:solidFill>
                <a:latin typeface="Calibri" panose="020F0502020204030204" pitchFamily="34" charset="0"/>
                <a:ea typeface="Times New Roman" panose="02020603050405020304" pitchFamily="18" charset="0"/>
              </a:rPr>
              <a:t>).</a:t>
            </a:r>
          </a:p>
        </p:txBody>
      </p:sp>
      <p:sp>
        <p:nvSpPr>
          <p:cNvPr id="7" name="Rectangle 6">
            <a:extLst>
              <a:ext uri="{FF2B5EF4-FFF2-40B4-BE49-F238E27FC236}">
                <a16:creationId xmlns:a16="http://schemas.microsoft.com/office/drawing/2014/main" id="{5276CFF8-B318-2FD0-AD57-DFB72EB2A8CE}"/>
              </a:ext>
            </a:extLst>
          </p:cNvPr>
          <p:cNvSpPr/>
          <p:nvPr/>
        </p:nvSpPr>
        <p:spPr>
          <a:xfrm>
            <a:off x="166049" y="3593143"/>
            <a:ext cx="3040036" cy="1200329"/>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600" b="1" dirty="0">
                <a:solidFill>
                  <a:srgbClr val="B95659"/>
                </a:solidFill>
                <a:latin typeface="Arial" panose="020B0604020202020204" pitchFamily="34" charset="0"/>
                <a:cs typeface="Arial" panose="020B0604020202020204" pitchFamily="34" charset="0"/>
              </a:rPr>
              <a:t>Wycliffe Associates</a:t>
            </a:r>
            <a:endParaRPr kumimoji="0" lang="en-US" sz="3600" b="1" i="0" u="none" strike="noStrike" kern="1200" cap="none" spc="0" normalizeH="0" baseline="0" noProof="0" dirty="0">
              <a:ln>
                <a:noFill/>
              </a:ln>
              <a:solidFill>
                <a:srgbClr val="B95659"/>
              </a:solidFill>
              <a:effectLst/>
              <a:uLnTx/>
              <a:uFillTx/>
              <a:latin typeface="Arial" panose="020B0604020202020204" pitchFamily="34" charset="0"/>
              <a:ea typeface="+mn-ea"/>
              <a:cs typeface="Arial" panose="020B0604020202020204" pitchFamily="34" charset="0"/>
            </a:endParaRPr>
          </a:p>
        </p:txBody>
      </p:sp>
      <p:cxnSp>
        <p:nvCxnSpPr>
          <p:cNvPr id="8" name="Straight Arrow Connector 7">
            <a:extLst>
              <a:ext uri="{FF2B5EF4-FFF2-40B4-BE49-F238E27FC236}">
                <a16:creationId xmlns:a16="http://schemas.microsoft.com/office/drawing/2014/main" id="{313EC64F-4405-B71D-869A-99AD35F1F64E}"/>
              </a:ext>
            </a:extLst>
          </p:cNvPr>
          <p:cNvCxnSpPr/>
          <p:nvPr/>
        </p:nvCxnSpPr>
        <p:spPr>
          <a:xfrm flipH="1">
            <a:off x="3225486" y="3294832"/>
            <a:ext cx="7549" cy="2246153"/>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10" name="Parallelogram 9">
            <a:extLst>
              <a:ext uri="{FF2B5EF4-FFF2-40B4-BE49-F238E27FC236}">
                <a16:creationId xmlns:a16="http://schemas.microsoft.com/office/drawing/2014/main" id="{07DF3125-FF42-9BCF-3EC5-7DBA3938A2F5}"/>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Parallelogram 11">
            <a:extLst>
              <a:ext uri="{FF2B5EF4-FFF2-40B4-BE49-F238E27FC236}">
                <a16:creationId xmlns:a16="http://schemas.microsoft.com/office/drawing/2014/main" id="{0C15AEB8-0E67-35EC-3490-CB9C85A0CB99}"/>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Parallelogram 13">
            <a:extLst>
              <a:ext uri="{FF2B5EF4-FFF2-40B4-BE49-F238E27FC236}">
                <a16:creationId xmlns:a16="http://schemas.microsoft.com/office/drawing/2014/main" id="{FB518470-B7DF-CDD7-A8E3-CF581BB7632E}"/>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F20ED45-D353-E1EC-8F2D-07E6274132E5}"/>
              </a:ext>
            </a:extLst>
          </p:cNvPr>
          <p:cNvSpPr/>
          <p:nvPr/>
        </p:nvSpPr>
        <p:spPr>
          <a:xfrm>
            <a:off x="404748" y="4956210"/>
            <a:ext cx="2562638" cy="584775"/>
          </a:xfrm>
          <a:prstGeom prst="rect">
            <a:avLst/>
          </a:prstGeom>
        </p:spPr>
        <p:txBody>
          <a:bodyPr wrap="square" lIns="91440" tIns="45720" rIns="91440" bIns="4572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200" dirty="0">
                <a:solidFill>
                  <a:srgbClr val="ED7D31">
                    <a:lumMod val="50000"/>
                  </a:srgbClr>
                </a:solidFill>
                <a:latin typeface="Arial"/>
                <a:cs typeface="Arial"/>
              </a:rPr>
              <a:t>Introduction</a:t>
            </a:r>
            <a:endParaRPr kumimoji="0" lang="en-US" sz="3200" b="0" i="0" u="none" strike="noStrike" kern="1200" cap="none" spc="0" normalizeH="0" baseline="0" noProof="0" dirty="0">
              <a:ln>
                <a:noFill/>
              </a:ln>
              <a:solidFill>
                <a:srgbClr val="ED7D31">
                  <a:lumMod val="50000"/>
                </a:srgbClr>
              </a:solidFill>
              <a:effectLst/>
              <a:uLnTx/>
              <a:uFillTx/>
              <a:latin typeface="Arial"/>
              <a:ea typeface="+mn-ea"/>
              <a:cs typeface="Arial"/>
            </a:endParaRPr>
          </a:p>
        </p:txBody>
      </p:sp>
      <p:sp>
        <p:nvSpPr>
          <p:cNvPr id="2" name="Parallelogram 1">
            <a:extLst>
              <a:ext uri="{FF2B5EF4-FFF2-40B4-BE49-F238E27FC236}">
                <a16:creationId xmlns:a16="http://schemas.microsoft.com/office/drawing/2014/main" id="{E6B20330-7E83-77DB-F052-1583C2D88980}"/>
              </a:ext>
            </a:extLst>
          </p:cNvPr>
          <p:cNvSpPr/>
          <p:nvPr/>
        </p:nvSpPr>
        <p:spPr>
          <a:xfrm flipH="1">
            <a:off x="-127730" y="-83614"/>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Parallelogram 3">
            <a:extLst>
              <a:ext uri="{FF2B5EF4-FFF2-40B4-BE49-F238E27FC236}">
                <a16:creationId xmlns:a16="http://schemas.microsoft.com/office/drawing/2014/main" id="{77818335-1CC7-6A25-62F5-DE3EA5F364DA}"/>
              </a:ext>
            </a:extLst>
          </p:cNvPr>
          <p:cNvSpPr/>
          <p:nvPr/>
        </p:nvSpPr>
        <p:spPr>
          <a:xfrm flipH="1">
            <a:off x="2971800" y="-83614"/>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Parallelogram 4">
            <a:extLst>
              <a:ext uri="{FF2B5EF4-FFF2-40B4-BE49-F238E27FC236}">
                <a16:creationId xmlns:a16="http://schemas.microsoft.com/office/drawing/2014/main" id="{63A0A30C-B31E-92C5-7C68-98D8C1D81645}"/>
              </a:ext>
            </a:extLst>
          </p:cNvPr>
          <p:cNvSpPr/>
          <p:nvPr/>
        </p:nvSpPr>
        <p:spPr>
          <a:xfrm flipH="1">
            <a:off x="6071330" y="-83614"/>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E7867E4-73DF-9743-C73C-CCE715ADC71A}"/>
              </a:ext>
            </a:extLst>
          </p:cNvPr>
          <p:cNvSpPr txBox="1"/>
          <p:nvPr/>
        </p:nvSpPr>
        <p:spPr>
          <a:xfrm>
            <a:off x="166049" y="5727983"/>
            <a:ext cx="8842096" cy="1015663"/>
          </a:xfrm>
          <a:prstGeom prst="rect">
            <a:avLst/>
          </a:prstGeom>
          <a:noFill/>
        </p:spPr>
        <p:txBody>
          <a:bodyPr wrap="square" rtlCol="0">
            <a:spAutoFit/>
          </a:bodyPr>
          <a:lstStyle/>
          <a:p>
            <a:pPr fontAlgn="base"/>
            <a:r>
              <a:rPr lang="en-US" sz="1200" dirty="0">
                <a:solidFill>
                  <a:srgbClr val="6C0404"/>
                </a:solidFill>
                <a:latin typeface="Calibri" panose="020F0502020204030204" pitchFamily="34" charset="0"/>
                <a:ea typeface="Calibri" panose="020F0502020204030204" pitchFamily="34" charset="0"/>
                <a:cs typeface="Calibri" panose="020F0502020204030204" pitchFamily="34" charset="0"/>
              </a:rPr>
              <a:t>All Scripture taken from the English Unlocked Literal Bible (ULB), ©2017, 2022 Wycliffe Associates, Available at https://bibleineverylanguage.org/translations, licensed under the Creative Commons Attribution-</a:t>
            </a:r>
            <a:r>
              <a:rPr lang="en-US" sz="1200" dirty="0" err="1">
                <a:solidFill>
                  <a:srgbClr val="6C0404"/>
                </a:solidFill>
                <a:latin typeface="Calibri" panose="020F0502020204030204" pitchFamily="34" charset="0"/>
                <a:ea typeface="Calibri" panose="020F0502020204030204" pitchFamily="34" charset="0"/>
                <a:cs typeface="Calibri" panose="020F0502020204030204" pitchFamily="34" charset="0"/>
              </a:rPr>
              <a:t>ShareAlike</a:t>
            </a:r>
            <a:r>
              <a:rPr lang="en-US" sz="1200" dirty="0">
                <a:solidFill>
                  <a:srgbClr val="6C0404"/>
                </a:solidFill>
                <a:latin typeface="Calibri" panose="020F0502020204030204" pitchFamily="34" charset="0"/>
                <a:ea typeface="Calibri" panose="020F0502020204030204" pitchFamily="34" charset="0"/>
                <a:cs typeface="Calibri" panose="020F0502020204030204" pitchFamily="34" charset="0"/>
              </a:rPr>
              <a:t> 4.0 International License. </a:t>
            </a:r>
          </a:p>
          <a:p>
            <a:pPr fontAlgn="base"/>
            <a:r>
              <a:rPr lang="en-US" sz="1200" dirty="0">
                <a:solidFill>
                  <a:srgbClr val="6C0404"/>
                </a:solidFill>
                <a:latin typeface="Calibri" panose="020F0502020204030204" pitchFamily="34" charset="0"/>
                <a:ea typeface="Calibri" panose="020F0502020204030204" pitchFamily="34" charset="0"/>
                <a:cs typeface="Calibri" panose="020F0502020204030204" pitchFamily="34" charset="0"/>
              </a:rPr>
              <a:t>The English ULB is based on the </a:t>
            </a:r>
            <a:r>
              <a:rPr lang="en-US" sz="1200" dirty="0" err="1">
                <a:solidFill>
                  <a:srgbClr val="6C0404"/>
                </a:solidFill>
                <a:latin typeface="Calibri" panose="020F0502020204030204" pitchFamily="34" charset="0"/>
                <a:ea typeface="Calibri" panose="020F0502020204030204" pitchFamily="34" charset="0"/>
                <a:cs typeface="Calibri" panose="020F0502020204030204" pitchFamily="34" charset="0"/>
              </a:rPr>
              <a:t>unfoldingWord</a:t>
            </a:r>
            <a:r>
              <a:rPr lang="en-US" sz="1200" dirty="0">
                <a:solidFill>
                  <a:srgbClr val="6C0404"/>
                </a:solidFill>
                <a:latin typeface="Calibri" panose="020F0502020204030204" pitchFamily="34" charset="0"/>
                <a:ea typeface="Calibri" panose="020F0502020204030204" pitchFamily="34" charset="0"/>
                <a:cs typeface="Calibri" panose="020F0502020204030204" pitchFamily="34" charset="0"/>
              </a:rPr>
              <a:t>® Literal Text, CC BY-SA 4.0. The original work of the </a:t>
            </a:r>
            <a:r>
              <a:rPr lang="en-US" sz="1200" dirty="0" err="1">
                <a:solidFill>
                  <a:srgbClr val="6C0404"/>
                </a:solidFill>
                <a:latin typeface="Calibri" panose="020F0502020204030204" pitchFamily="34" charset="0"/>
                <a:ea typeface="Calibri" panose="020F0502020204030204" pitchFamily="34" charset="0"/>
                <a:cs typeface="Calibri" panose="020F0502020204030204" pitchFamily="34" charset="0"/>
              </a:rPr>
              <a:t>unfoldingWord</a:t>
            </a:r>
            <a:r>
              <a:rPr lang="en-US" sz="1200" dirty="0">
                <a:solidFill>
                  <a:srgbClr val="6C0404"/>
                </a:solidFill>
                <a:latin typeface="Calibri" panose="020F0502020204030204" pitchFamily="34" charset="0"/>
                <a:ea typeface="Calibri" panose="020F0502020204030204" pitchFamily="34" charset="0"/>
                <a:cs typeface="Calibri" panose="020F0502020204030204" pitchFamily="34" charset="0"/>
              </a:rPr>
              <a:t>® Literal Text is available at https://unfoldingword.bible/ult/.</a:t>
            </a:r>
          </a:p>
          <a:p>
            <a:endParaRPr lang="en-US" sz="1200" dirty="0">
              <a:solidFill>
                <a:schemeClr val="accent2">
                  <a:lumMod val="50000"/>
                </a:schemeClr>
              </a:solidFill>
            </a:endParaRPr>
          </a:p>
        </p:txBody>
      </p:sp>
    </p:spTree>
    <p:extLst>
      <p:ext uri="{BB962C8B-B14F-4D97-AF65-F5344CB8AC3E}">
        <p14:creationId xmlns:p14="http://schemas.microsoft.com/office/powerpoint/2010/main" val="1123702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B4FC-67AA-887E-E488-40D34306C5BF}"/>
              </a:ext>
            </a:extLst>
          </p:cNvPr>
          <p:cNvSpPr>
            <a:spLocks noGrp="1"/>
          </p:cNvSpPr>
          <p:nvPr>
            <p:ph type="title"/>
          </p:nvPr>
        </p:nvSpPr>
        <p:spPr/>
        <p:txBody>
          <a:bodyPr/>
          <a:lstStyle/>
          <a:p>
            <a:r>
              <a:rPr lang="en-US" dirty="0"/>
              <a:t>2 Corinthians 9:6-15, continued</a:t>
            </a:r>
          </a:p>
        </p:txBody>
      </p:sp>
      <p:sp>
        <p:nvSpPr>
          <p:cNvPr id="3" name="Content Placeholder 2">
            <a:extLst>
              <a:ext uri="{FF2B5EF4-FFF2-40B4-BE49-F238E27FC236}">
                <a16:creationId xmlns:a16="http://schemas.microsoft.com/office/drawing/2014/main" id="{A885A3F4-3F72-46CC-8227-AD564D1754D9}"/>
              </a:ext>
            </a:extLst>
          </p:cNvPr>
          <p:cNvSpPr>
            <a:spLocks noGrp="1"/>
          </p:cNvSpPr>
          <p:nvPr>
            <p:ph idx="1"/>
          </p:nvPr>
        </p:nvSpPr>
        <p:spPr>
          <a:xfrm>
            <a:off x="527957" y="1049293"/>
            <a:ext cx="8088086" cy="4054180"/>
          </a:xfrm>
        </p:spPr>
        <p:txBody>
          <a:bodyPr/>
          <a:lstStyle/>
          <a:p>
            <a:pPr marL="0" indent="0" algn="l">
              <a:buNone/>
            </a:pPr>
            <a:r>
              <a:rPr lang="en-US" b="0" i="0" baseline="30000" dirty="0">
                <a:solidFill>
                  <a:srgbClr val="000000"/>
                </a:solidFill>
                <a:effectLst/>
                <a:latin typeface="Noto Sans" panose="020B0502040504020204" pitchFamily="34" charset="0"/>
              </a:rPr>
              <a:t>10</a:t>
            </a:r>
            <a:r>
              <a:rPr lang="en-US" b="0" i="0" dirty="0">
                <a:solidFill>
                  <a:srgbClr val="000000"/>
                </a:solidFill>
                <a:effectLst/>
                <a:latin typeface="Noto Sans" panose="020B0502040504020204" pitchFamily="34" charset="0"/>
              </a:rPr>
              <a:t> He who supplies seed to the farmer who sows and bread for food will also supply and multiply your seed for sowing. He will increase the harvest of your righteousness. </a:t>
            </a:r>
            <a:r>
              <a:rPr lang="en-US" b="0" i="0" baseline="30000" dirty="0">
                <a:solidFill>
                  <a:srgbClr val="000000"/>
                </a:solidFill>
                <a:effectLst/>
                <a:latin typeface="Noto Sans" panose="020B0502040504020204" pitchFamily="34" charset="0"/>
              </a:rPr>
              <a:t>11</a:t>
            </a:r>
            <a:r>
              <a:rPr lang="en-US" b="0" i="0" dirty="0">
                <a:solidFill>
                  <a:srgbClr val="000000"/>
                </a:solidFill>
                <a:effectLst/>
                <a:latin typeface="Noto Sans" panose="020B0502040504020204" pitchFamily="34" charset="0"/>
              </a:rPr>
              <a:t> You will be enriched in every way so you can be generous. This will bring about thanksgiving to God through us. </a:t>
            </a:r>
            <a:r>
              <a:rPr lang="en-US" b="0" i="0" baseline="30000" dirty="0">
                <a:solidFill>
                  <a:srgbClr val="000000"/>
                </a:solidFill>
                <a:effectLst/>
                <a:latin typeface="Noto Sans" panose="020B0502040504020204" pitchFamily="34" charset="0"/>
              </a:rPr>
              <a:t>12</a:t>
            </a:r>
            <a:r>
              <a:rPr lang="en-US" b="0" i="0" dirty="0">
                <a:solidFill>
                  <a:srgbClr val="000000"/>
                </a:solidFill>
                <a:effectLst/>
                <a:latin typeface="Noto Sans" panose="020B0502040504020204" pitchFamily="34" charset="0"/>
              </a:rPr>
              <a:t> For carrying out this service not only meets the needs of God's holy people, but it also is overflowing into many acts of thanksgiving to God. </a:t>
            </a:r>
            <a:r>
              <a:rPr lang="en-US" b="0" i="0" baseline="30000" dirty="0">
                <a:solidFill>
                  <a:srgbClr val="000000"/>
                </a:solidFill>
                <a:effectLst/>
                <a:latin typeface="Noto Sans" panose="020B0502040504020204" pitchFamily="34" charset="0"/>
              </a:rPr>
              <a:t>13</a:t>
            </a:r>
            <a:r>
              <a:rPr lang="en-US" b="0" i="0" dirty="0">
                <a:solidFill>
                  <a:srgbClr val="000000"/>
                </a:solidFill>
                <a:effectLst/>
                <a:latin typeface="Noto Sans" panose="020B0502040504020204" pitchFamily="34" charset="0"/>
              </a:rPr>
              <a:t> Because of your being tested and proved by this service, you will also glorify God by obedience to your confession of the gospel of Christ. You will also glorify God by the generosity of your contribution to them and to everyone. </a:t>
            </a:r>
            <a:r>
              <a:rPr lang="en-US" b="0" i="0" baseline="30000" dirty="0">
                <a:solidFill>
                  <a:srgbClr val="000000"/>
                </a:solidFill>
                <a:effectLst/>
                <a:latin typeface="Noto Sans" panose="020B0502040504020204" pitchFamily="34" charset="0"/>
              </a:rPr>
              <a:t>14</a:t>
            </a:r>
            <a:r>
              <a:rPr lang="en-US" b="0" i="0" dirty="0">
                <a:solidFill>
                  <a:srgbClr val="000000"/>
                </a:solidFill>
                <a:effectLst/>
                <a:latin typeface="Noto Sans" panose="020B0502040504020204" pitchFamily="34" charset="0"/>
              </a:rPr>
              <a:t> They long for you, and they are praying for you. They do this because of the very great grace of God that is on you. </a:t>
            </a:r>
            <a:r>
              <a:rPr lang="en-US" b="0" i="0" baseline="30000" dirty="0">
                <a:solidFill>
                  <a:srgbClr val="000000"/>
                </a:solidFill>
                <a:effectLst/>
                <a:latin typeface="Noto Sans" panose="020B0502040504020204" pitchFamily="34" charset="0"/>
              </a:rPr>
              <a:t>15</a:t>
            </a:r>
            <a:r>
              <a:rPr lang="en-US" b="0" i="0" dirty="0">
                <a:solidFill>
                  <a:srgbClr val="000000"/>
                </a:solidFill>
                <a:effectLst/>
                <a:latin typeface="Noto Sans" panose="020B0502040504020204" pitchFamily="34" charset="0"/>
              </a:rPr>
              <a:t> May thanks be to God for his inexpressible gift!</a:t>
            </a:r>
            <a:endParaRPr lang="en-US" dirty="0"/>
          </a:p>
        </p:txBody>
      </p:sp>
    </p:spTree>
    <p:extLst>
      <p:ext uri="{BB962C8B-B14F-4D97-AF65-F5344CB8AC3E}">
        <p14:creationId xmlns:p14="http://schemas.microsoft.com/office/powerpoint/2010/main" val="2284643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4D4F-8097-D60D-57B5-17561AE4564B}"/>
              </a:ext>
            </a:extLst>
          </p:cNvPr>
          <p:cNvSpPr>
            <a:spLocks noGrp="1"/>
          </p:cNvSpPr>
          <p:nvPr>
            <p:ph type="title"/>
          </p:nvPr>
        </p:nvSpPr>
        <p:spPr/>
        <p:txBody>
          <a:bodyPr/>
          <a:lstStyle/>
          <a:p>
            <a:r>
              <a:rPr lang="en-US" dirty="0"/>
              <a:t>Matthew 28:19-20</a:t>
            </a:r>
            <a:br>
              <a:rPr lang="en-US" dirty="0"/>
            </a:br>
            <a:r>
              <a:rPr lang="en-US" sz="2400" b="0" dirty="0"/>
              <a:t>(ULB)</a:t>
            </a:r>
            <a:endParaRPr lang="en-US" dirty="0"/>
          </a:p>
        </p:txBody>
      </p:sp>
      <p:sp>
        <p:nvSpPr>
          <p:cNvPr id="3" name="Content Placeholder 2">
            <a:extLst>
              <a:ext uri="{FF2B5EF4-FFF2-40B4-BE49-F238E27FC236}">
                <a16:creationId xmlns:a16="http://schemas.microsoft.com/office/drawing/2014/main" id="{2476207D-486F-BDB8-59E8-EC8D3C99341C}"/>
              </a:ext>
            </a:extLst>
          </p:cNvPr>
          <p:cNvSpPr>
            <a:spLocks noGrp="1"/>
          </p:cNvSpPr>
          <p:nvPr>
            <p:ph idx="1"/>
          </p:nvPr>
        </p:nvSpPr>
        <p:spPr/>
        <p:txBody>
          <a:bodyPr/>
          <a:lstStyle/>
          <a:p>
            <a:pPr marL="0" indent="0">
              <a:buNone/>
            </a:pPr>
            <a:r>
              <a:rPr lang="en-US" b="0" i="0" baseline="30000" dirty="0">
                <a:solidFill>
                  <a:srgbClr val="000000"/>
                </a:solidFill>
                <a:effectLst/>
                <a:latin typeface="Noto Sans" panose="020B0502040504020204" pitchFamily="34" charset="0"/>
              </a:rPr>
              <a:t>19</a:t>
            </a:r>
            <a:r>
              <a:rPr lang="en-US" b="0" i="0" dirty="0">
                <a:solidFill>
                  <a:srgbClr val="000000"/>
                </a:solidFill>
                <a:effectLst/>
                <a:latin typeface="Noto Sans" panose="020B0502040504020204" pitchFamily="34" charset="0"/>
              </a:rPr>
              <a:t> Go therefore and make disciples of all the nations. Baptize them into the name of the Father, of the Son, and of the Holy Spirit. </a:t>
            </a:r>
            <a:r>
              <a:rPr lang="en-US" b="0" i="0" baseline="30000" dirty="0">
                <a:solidFill>
                  <a:srgbClr val="000000"/>
                </a:solidFill>
                <a:effectLst/>
                <a:latin typeface="Noto Sans" panose="020B0502040504020204" pitchFamily="34" charset="0"/>
              </a:rPr>
              <a:t>20</a:t>
            </a:r>
            <a:r>
              <a:rPr lang="en-US" b="0" i="0" dirty="0">
                <a:solidFill>
                  <a:srgbClr val="000000"/>
                </a:solidFill>
                <a:effectLst/>
                <a:latin typeface="Noto Sans" panose="020B0502040504020204" pitchFamily="34" charset="0"/>
              </a:rPr>
              <a:t> Teach them to obey all the things that I have commanded you. See, I am with you always, even to the end of the age."</a:t>
            </a:r>
            <a:endParaRPr lang="en-US" sz="3200" dirty="0"/>
          </a:p>
        </p:txBody>
      </p:sp>
    </p:spTree>
    <p:extLst>
      <p:ext uri="{BB962C8B-B14F-4D97-AF65-F5344CB8AC3E}">
        <p14:creationId xmlns:p14="http://schemas.microsoft.com/office/powerpoint/2010/main" val="1231436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52098C-20DC-4B8B-90C5-69EA772013C9}"/>
              </a:ext>
            </a:extLst>
          </p:cNvPr>
          <p:cNvPicPr>
            <a:picLocks noChangeAspect="1"/>
          </p:cNvPicPr>
          <p:nvPr/>
        </p:nvPicPr>
        <p:blipFill>
          <a:blip r:embed="rId2">
            <a:extLst>
              <a:ext uri="{28A0092B-C50C-407E-A947-70E740481C1C}">
                <a14:useLocalDpi xmlns:a14="http://schemas.microsoft.com/office/drawing/2010/main" val="0"/>
              </a:ext>
            </a:extLst>
          </a:blip>
          <a:srcRect l="3947" r="3947"/>
          <a:stretch/>
        </p:blipFill>
        <p:spPr>
          <a:xfrm>
            <a:off x="2087335" y="3374570"/>
            <a:ext cx="4969331" cy="3026815"/>
          </a:xfrm>
          <a:prstGeom prst="roundRect">
            <a:avLst>
              <a:gd name="adj" fmla="val 8088"/>
            </a:avLst>
          </a:prstGeom>
          <a:ln w="57150">
            <a:solidFill>
              <a:schemeClr val="accent3"/>
            </a:solidFill>
          </a:ln>
          <a:effectLst>
            <a:outerShdw blurRad="50800" dist="38100" dir="5400000" algn="t" rotWithShape="0">
              <a:prstClr val="black">
                <a:alpha val="40000"/>
              </a:prstClr>
            </a:outerShdw>
          </a:effectLst>
        </p:spPr>
      </p:pic>
      <p:sp>
        <p:nvSpPr>
          <p:cNvPr id="8" name="TextBox 7">
            <a:extLst>
              <a:ext uri="{FF2B5EF4-FFF2-40B4-BE49-F238E27FC236}">
                <a16:creationId xmlns:a16="http://schemas.microsoft.com/office/drawing/2014/main" id="{8C3D8872-5056-45C3-9946-A3DBDCEC2F73}"/>
              </a:ext>
            </a:extLst>
          </p:cNvPr>
          <p:cNvSpPr txBox="1"/>
          <p:nvPr/>
        </p:nvSpPr>
        <p:spPr>
          <a:xfrm>
            <a:off x="926926" y="1696722"/>
            <a:ext cx="7252570" cy="1384995"/>
          </a:xfrm>
          <a:prstGeom prst="rect">
            <a:avLst/>
          </a:prstGeom>
          <a:noFill/>
        </p:spPr>
        <p:txBody>
          <a:bodyPr wrap="square">
            <a:spAutoFit/>
          </a:bodyPr>
          <a:lstStyle/>
          <a:p>
            <a:pPr algn="ctr"/>
            <a:r>
              <a:rPr lang="en-US" sz="2800" dirty="0">
                <a:solidFill>
                  <a:schemeClr val="tx2"/>
                </a:solidFill>
                <a:effectLst/>
                <a:latin typeface="Arial" panose="020B0604020202020204" pitchFamily="34" charset="0"/>
                <a:ea typeface="Calibri" panose="020F0502020204030204" pitchFamily="34" charset="0"/>
              </a:rPr>
              <a:t>We are committed to serving the local church</a:t>
            </a:r>
            <a:r>
              <a:rPr lang="en-US" sz="2800" dirty="0">
                <a:solidFill>
                  <a:schemeClr val="tx2"/>
                </a:solidFill>
                <a:latin typeface="Arial" panose="020B0604020202020204" pitchFamily="34" charset="0"/>
                <a:ea typeface="Calibri" panose="020F0502020204030204" pitchFamily="34" charset="0"/>
              </a:rPr>
              <a:t>. We are </a:t>
            </a:r>
            <a:r>
              <a:rPr lang="en-US" sz="2800" dirty="0">
                <a:solidFill>
                  <a:schemeClr val="tx2"/>
                </a:solidFill>
                <a:effectLst/>
                <a:latin typeface="Arial" panose="020B0604020202020204" pitchFamily="34" charset="0"/>
                <a:ea typeface="Calibri" panose="020F0502020204030204" pitchFamily="34" charset="0"/>
              </a:rPr>
              <a:t>partnering to reach every language with Bible translation.</a:t>
            </a:r>
            <a:endParaRPr lang="en-US" sz="2800" dirty="0">
              <a:solidFill>
                <a:schemeClr val="tx2"/>
              </a:solidFill>
            </a:endParaRPr>
          </a:p>
        </p:txBody>
      </p:sp>
      <p:pic>
        <p:nvPicPr>
          <p:cNvPr id="5" name="Picture 4">
            <a:extLst>
              <a:ext uri="{FF2B5EF4-FFF2-40B4-BE49-F238E27FC236}">
                <a16:creationId xmlns:a16="http://schemas.microsoft.com/office/drawing/2014/main" id="{7DDEA9A4-4E44-4BB5-9B53-B1046DE67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712" y="576295"/>
            <a:ext cx="3243946" cy="978900"/>
          </a:xfrm>
          <a:prstGeom prst="rect">
            <a:avLst/>
          </a:prstGeom>
        </p:spPr>
      </p:pic>
    </p:spTree>
    <p:extLst>
      <p:ext uri="{BB962C8B-B14F-4D97-AF65-F5344CB8AC3E}">
        <p14:creationId xmlns:p14="http://schemas.microsoft.com/office/powerpoint/2010/main" val="1607745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A585C-182F-4097-AE7A-03F38E316BE5}"/>
              </a:ext>
            </a:extLst>
          </p:cNvPr>
          <p:cNvSpPr txBox="1"/>
          <p:nvPr/>
        </p:nvSpPr>
        <p:spPr>
          <a:xfrm>
            <a:off x="2521599" y="-464375"/>
            <a:ext cx="4100803" cy="7786747"/>
          </a:xfrm>
          <a:prstGeom prst="rect">
            <a:avLst/>
          </a:prstGeom>
          <a:noFill/>
        </p:spPr>
        <p:txBody>
          <a:bodyPr wrap="none" rtlCol="0" anchor="ctr">
            <a:spAutoFit/>
          </a:bodyPr>
          <a:lstStyle/>
          <a:p>
            <a:pPr algn="ctr"/>
            <a:r>
              <a:rPr lang="en-US" sz="50000">
                <a:solidFill>
                  <a:schemeClr val="accent2">
                    <a:lumMod val="20000"/>
                    <a:lumOff val="80000"/>
                  </a:schemeClr>
                </a:solidFill>
                <a:latin typeface="Arial Black" panose="020B0A04020102020204" pitchFamily="34" charset="0"/>
              </a:rPr>
              <a:t>?</a:t>
            </a:r>
          </a:p>
        </p:txBody>
      </p:sp>
      <p:pic>
        <p:nvPicPr>
          <p:cNvPr id="6" name="Picture 5">
            <a:extLst>
              <a:ext uri="{FF2B5EF4-FFF2-40B4-BE49-F238E27FC236}">
                <a16:creationId xmlns:a16="http://schemas.microsoft.com/office/drawing/2014/main" id="{AA18EAC3-7288-4D7E-9BD5-6F95628EB9D4}"/>
              </a:ext>
            </a:extLst>
          </p:cNvPr>
          <p:cNvPicPr>
            <a:picLocks noChangeAspect="1"/>
          </p:cNvPicPr>
          <p:nvPr/>
        </p:nvPicPr>
        <p:blipFill rotWithShape="1">
          <a:blip r:embed="rId2">
            <a:extLst>
              <a:ext uri="{28A0092B-C50C-407E-A947-70E740481C1C}">
                <a14:useLocalDpi xmlns:a14="http://schemas.microsoft.com/office/drawing/2010/main" val="0"/>
              </a:ext>
            </a:extLst>
          </a:blip>
          <a:srcRect l="21019" r="28457"/>
          <a:stretch/>
        </p:blipFill>
        <p:spPr>
          <a:xfrm>
            <a:off x="5801316" y="2500743"/>
            <a:ext cx="2847879" cy="2843748"/>
          </a:xfrm>
          <a:prstGeom prst="ellipse">
            <a:avLst/>
          </a:prstGeom>
          <a:ln w="57150">
            <a:solidFill>
              <a:schemeClr val="accent3"/>
            </a:solidFill>
          </a:ln>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5A04968C-A404-4E3A-B39D-41EF4230EED6}"/>
              </a:ext>
            </a:extLst>
          </p:cNvPr>
          <p:cNvPicPr>
            <a:picLocks noChangeAspect="1"/>
          </p:cNvPicPr>
          <p:nvPr/>
        </p:nvPicPr>
        <p:blipFill rotWithShape="1">
          <a:blip r:embed="rId3">
            <a:extLst>
              <a:ext uri="{28A0092B-C50C-407E-A947-70E740481C1C}">
                <a14:useLocalDpi xmlns:a14="http://schemas.microsoft.com/office/drawing/2010/main" val="0"/>
              </a:ext>
            </a:extLst>
          </a:blip>
          <a:srcRect l="22008" r="18756"/>
          <a:stretch/>
        </p:blipFill>
        <p:spPr>
          <a:xfrm>
            <a:off x="366937" y="519981"/>
            <a:ext cx="2154662" cy="2155290"/>
          </a:xfrm>
          <a:prstGeom prst="ellipse">
            <a:avLst/>
          </a:prstGeom>
          <a:ln w="57150">
            <a:solidFill>
              <a:schemeClr val="accent3"/>
            </a:solidFill>
          </a:ln>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17A0F34B-621D-4F98-A728-ADD43100C59A}"/>
              </a:ext>
            </a:extLst>
          </p:cNvPr>
          <p:cNvPicPr>
            <a:picLocks noChangeAspect="1"/>
          </p:cNvPicPr>
          <p:nvPr/>
        </p:nvPicPr>
        <p:blipFill rotWithShape="1">
          <a:blip r:embed="rId4">
            <a:extLst>
              <a:ext uri="{28A0092B-C50C-407E-A947-70E740481C1C}">
                <a14:useLocalDpi xmlns:a14="http://schemas.microsoft.com/office/drawing/2010/main" val="0"/>
              </a:ext>
            </a:extLst>
          </a:blip>
          <a:srcRect l="297" r="24702"/>
          <a:stretch/>
        </p:blipFill>
        <p:spPr>
          <a:xfrm>
            <a:off x="1402867" y="4359475"/>
            <a:ext cx="1977967" cy="1978544"/>
          </a:xfrm>
          <a:prstGeom prst="ellipse">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5589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669F-186E-582B-3AD2-A5196F359946}"/>
              </a:ext>
            </a:extLst>
          </p:cNvPr>
          <p:cNvSpPr>
            <a:spLocks noGrp="1"/>
          </p:cNvSpPr>
          <p:nvPr>
            <p:ph type="title"/>
          </p:nvPr>
        </p:nvSpPr>
        <p:spPr/>
        <p:txBody>
          <a:bodyPr/>
          <a:lstStyle/>
          <a:p>
            <a:r>
              <a:rPr lang="en-US" dirty="0"/>
              <a:t>Wycliffe Associates History</a:t>
            </a:r>
            <a:br>
              <a:rPr lang="en-US" dirty="0"/>
            </a:br>
            <a:r>
              <a:rPr lang="en-US" dirty="0"/>
              <a:t>Why?</a:t>
            </a:r>
          </a:p>
        </p:txBody>
      </p:sp>
      <p:sp>
        <p:nvSpPr>
          <p:cNvPr id="3" name="Content Placeholder 2">
            <a:extLst>
              <a:ext uri="{FF2B5EF4-FFF2-40B4-BE49-F238E27FC236}">
                <a16:creationId xmlns:a16="http://schemas.microsoft.com/office/drawing/2014/main" id="{2C3B9EA3-555F-14B0-7256-9B4DF0C5E110}"/>
              </a:ext>
            </a:extLst>
          </p:cNvPr>
          <p:cNvSpPr>
            <a:spLocks noGrp="1"/>
          </p:cNvSpPr>
          <p:nvPr>
            <p:ph idx="1"/>
          </p:nvPr>
        </p:nvSpPr>
        <p:spPr/>
        <p:txBody>
          <a:bodyPr/>
          <a:lstStyle/>
          <a:p>
            <a:pPr marL="342900" marR="0" lvl="0" indent="-342900" rtl="0" fontAlgn="base">
              <a:buFont typeface="Wingdings" panose="05000000000000000000" pitchFamily="2" charset="2"/>
              <a:buChar char=""/>
            </a:pPr>
            <a:r>
              <a:rPr lang="en-US" sz="2800" dirty="0">
                <a:solidFill>
                  <a:schemeClr val="tx1"/>
                </a:solidFill>
                <a:effectLst/>
                <a:latin typeface="Calibri" panose="020F0502020204030204" pitchFamily="34" charset="0"/>
                <a:ea typeface="Times New Roman" panose="02020603050405020304" pitchFamily="18" charset="0"/>
              </a:rPr>
              <a:t>Wycliffe Associates was established in 1967</a:t>
            </a:r>
            <a:endParaRPr lang="en-US" sz="2800" dirty="0">
              <a:solidFill>
                <a:schemeClr val="tx1"/>
              </a:solidFill>
              <a:effectLst/>
              <a:latin typeface="Times New Roman" panose="02020603050405020304" pitchFamily="18" charset="0"/>
              <a:ea typeface="Times New Roman" panose="02020603050405020304" pitchFamily="18" charset="0"/>
            </a:endParaRPr>
          </a:p>
          <a:p>
            <a:pPr marL="342900" marR="0" lvl="0" indent="-342900" fontAlgn="base">
              <a:buFont typeface="Wingdings" panose="05000000000000000000" pitchFamily="2" charset="2"/>
              <a:buChar char=""/>
            </a:pPr>
            <a:r>
              <a:rPr lang="en-US" sz="2800" dirty="0">
                <a:solidFill>
                  <a:schemeClr val="tx1"/>
                </a:solidFill>
                <a:effectLst/>
                <a:latin typeface="Calibri" panose="020F0502020204030204" pitchFamily="34" charset="0"/>
                <a:ea typeface="Times New Roman" panose="02020603050405020304" pitchFamily="18" charset="0"/>
              </a:rPr>
              <a:t>Purpose was to provide practical assistance to translators globally</a:t>
            </a:r>
            <a:endParaRPr lang="en-US" sz="2800" dirty="0">
              <a:solidFill>
                <a:schemeClr val="tx1"/>
              </a:solidFill>
              <a:effectLst/>
              <a:latin typeface="Times New Roman" panose="02020603050405020304" pitchFamily="18" charset="0"/>
              <a:ea typeface="Times New Roman" panose="02020603050405020304" pitchFamily="18" charset="0"/>
            </a:endParaRPr>
          </a:p>
          <a:p>
            <a:pPr marL="342900" marR="0" lvl="0" indent="-342900" fontAlgn="base">
              <a:buFont typeface="Wingdings" panose="05000000000000000000" pitchFamily="2" charset="2"/>
              <a:buChar char=""/>
            </a:pPr>
            <a:r>
              <a:rPr lang="en-US" sz="2800" dirty="0">
                <a:solidFill>
                  <a:schemeClr val="tx1"/>
                </a:solidFill>
                <a:effectLst/>
                <a:latin typeface="Calibri" panose="020F0502020204030204" pitchFamily="34" charset="0"/>
                <a:ea typeface="Times New Roman" panose="02020603050405020304" pitchFamily="18" charset="0"/>
              </a:rPr>
              <a:t>Allowed Translators to focus on Bible translation work</a:t>
            </a:r>
            <a:endParaRPr lang="en-US" sz="2800" dirty="0">
              <a:solidFill>
                <a:schemeClr val="tx1"/>
              </a:solidFill>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997295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669F-186E-582B-3AD2-A5196F359946}"/>
              </a:ext>
            </a:extLst>
          </p:cNvPr>
          <p:cNvSpPr>
            <a:spLocks noGrp="1"/>
          </p:cNvSpPr>
          <p:nvPr>
            <p:ph type="title"/>
          </p:nvPr>
        </p:nvSpPr>
        <p:spPr/>
        <p:txBody>
          <a:bodyPr/>
          <a:lstStyle/>
          <a:p>
            <a:r>
              <a:rPr lang="en-US" dirty="0"/>
              <a:t>Wycliffe Associates History</a:t>
            </a:r>
            <a:br>
              <a:rPr lang="en-US" dirty="0"/>
            </a:br>
            <a:r>
              <a:rPr lang="en-US" dirty="0"/>
              <a:t>How?</a:t>
            </a:r>
          </a:p>
        </p:txBody>
      </p:sp>
      <p:sp>
        <p:nvSpPr>
          <p:cNvPr id="3" name="Content Placeholder 2">
            <a:extLst>
              <a:ext uri="{FF2B5EF4-FFF2-40B4-BE49-F238E27FC236}">
                <a16:creationId xmlns:a16="http://schemas.microsoft.com/office/drawing/2014/main" id="{2C3B9EA3-555F-14B0-7256-9B4DF0C5E110}"/>
              </a:ext>
            </a:extLst>
          </p:cNvPr>
          <p:cNvSpPr>
            <a:spLocks noGrp="1"/>
          </p:cNvSpPr>
          <p:nvPr>
            <p:ph idx="1"/>
          </p:nvPr>
        </p:nvSpPr>
        <p:spPr/>
        <p:txBody>
          <a:bodyPr/>
          <a:lstStyle/>
          <a:p>
            <a:pPr marL="342900" marR="0" lvl="0" indent="-342900" rtl="0" fontAlgn="base">
              <a:spcBef>
                <a:spcPts val="0"/>
              </a:spcBef>
              <a:spcAft>
                <a:spcPts val="0"/>
              </a:spcAft>
              <a:buFont typeface="Wingdings" panose="05000000000000000000" pitchFamily="2" charset="2"/>
              <a:buChar char=""/>
            </a:pPr>
            <a:r>
              <a:rPr lang="en-US" sz="2800" dirty="0">
                <a:solidFill>
                  <a:schemeClr val="tx1"/>
                </a:solidFill>
                <a:effectLst/>
                <a:latin typeface="Calibri" panose="020F0502020204030204" pitchFamily="34" charset="0"/>
                <a:ea typeface="Times New Roman" panose="02020603050405020304" pitchFamily="18" charset="0"/>
              </a:rPr>
              <a:t>Volunteers offered a wide range of skills to assist Bible translation work globally</a:t>
            </a:r>
            <a:endParaRPr lang="en-US" sz="2800" dirty="0">
              <a:solidFill>
                <a:schemeClr val="tx1"/>
              </a:solidFill>
              <a:effectLst/>
              <a:latin typeface="Times New Roman" panose="02020603050405020304" pitchFamily="18" charset="0"/>
              <a:ea typeface="Times New Roman" panose="02020603050405020304" pitchFamily="18" charset="0"/>
            </a:endParaRPr>
          </a:p>
          <a:p>
            <a:pPr marL="800100" lvl="1" indent="-342900" fontAlgn="base">
              <a:spcBef>
                <a:spcPts val="0"/>
              </a:spcBef>
              <a:buFont typeface="Wingdings" panose="05000000000000000000" pitchFamily="2" charset="2"/>
              <a:buChar char=""/>
            </a:pPr>
            <a:r>
              <a:rPr lang="en-US" sz="2400" dirty="0">
                <a:solidFill>
                  <a:schemeClr val="tx1"/>
                </a:solidFill>
                <a:effectLst/>
                <a:latin typeface="Calibri" panose="020F0502020204030204" pitchFamily="34" charset="0"/>
                <a:ea typeface="Times New Roman" panose="02020603050405020304" pitchFamily="18" charset="0"/>
              </a:rPr>
              <a:t>Administration</a:t>
            </a:r>
          </a:p>
          <a:p>
            <a:pPr marL="800100" lvl="1" indent="-342900" fontAlgn="base">
              <a:spcBef>
                <a:spcPts val="0"/>
              </a:spcBef>
              <a:buFont typeface="Wingdings" panose="05000000000000000000" pitchFamily="2" charset="2"/>
              <a:buChar char=""/>
            </a:pPr>
            <a:r>
              <a:rPr lang="en-US" sz="2400" dirty="0">
                <a:solidFill>
                  <a:schemeClr val="tx1"/>
                </a:solidFill>
                <a:effectLst/>
                <a:latin typeface="Calibri" panose="020F0502020204030204" pitchFamily="34" charset="0"/>
                <a:ea typeface="Times New Roman" panose="02020603050405020304" pitchFamily="18" charset="0"/>
              </a:rPr>
              <a:t>Construction</a:t>
            </a:r>
          </a:p>
          <a:p>
            <a:pPr marL="800100" lvl="1" indent="-342900" fontAlgn="base">
              <a:spcBef>
                <a:spcPts val="0"/>
              </a:spcBef>
              <a:buFont typeface="Wingdings" panose="05000000000000000000" pitchFamily="2" charset="2"/>
              <a:buChar char=""/>
            </a:pPr>
            <a:r>
              <a:rPr lang="en-US" sz="2400" dirty="0">
                <a:solidFill>
                  <a:schemeClr val="tx1"/>
                </a:solidFill>
                <a:effectLst/>
                <a:latin typeface="Calibri" panose="020F0502020204030204" pitchFamily="34" charset="0"/>
                <a:ea typeface="Times New Roman" panose="02020603050405020304" pitchFamily="18" charset="0"/>
              </a:rPr>
              <a:t>Maintenance</a:t>
            </a:r>
          </a:p>
          <a:p>
            <a:pPr marL="800100" lvl="1" indent="-342900" fontAlgn="base">
              <a:spcBef>
                <a:spcPts val="0"/>
              </a:spcBef>
              <a:buFont typeface="Wingdings" panose="05000000000000000000" pitchFamily="2" charset="2"/>
              <a:buChar char=""/>
            </a:pPr>
            <a:r>
              <a:rPr lang="en-US" sz="2400" dirty="0">
                <a:solidFill>
                  <a:schemeClr val="tx1"/>
                </a:solidFill>
                <a:latin typeface="Calibri" panose="020F0502020204030204" pitchFamily="34" charset="0"/>
                <a:ea typeface="Times New Roman" panose="02020603050405020304" pitchFamily="18" charset="0"/>
              </a:rPr>
              <a:t>Technology</a:t>
            </a:r>
          </a:p>
          <a:p>
            <a:pPr marL="800100" lvl="1" indent="-342900" fontAlgn="base">
              <a:spcBef>
                <a:spcPts val="0"/>
              </a:spcBef>
              <a:buFont typeface="Wingdings" panose="05000000000000000000" pitchFamily="2" charset="2"/>
              <a:buChar char=""/>
            </a:pPr>
            <a:r>
              <a:rPr lang="en-US" sz="2400" dirty="0">
                <a:solidFill>
                  <a:schemeClr val="tx1"/>
                </a:solidFill>
                <a:effectLst/>
                <a:latin typeface="Calibri" panose="020F0502020204030204" pitchFamily="34" charset="0"/>
                <a:ea typeface="Times New Roman" panose="02020603050405020304" pitchFamily="18" charset="0"/>
              </a:rPr>
              <a:t>Infrastructure</a:t>
            </a:r>
            <a:endParaRPr lang="en-US" sz="2400" dirty="0">
              <a:solidFill>
                <a:schemeClr val="tx1"/>
              </a:solidFill>
              <a:effectLst/>
              <a:latin typeface="Times New Roman" panose="02020603050405020304" pitchFamily="18" charset="0"/>
              <a:ea typeface="Times New Roman" panose="02020603050405020304" pitchFamily="18" charset="0"/>
            </a:endParaRPr>
          </a:p>
          <a:p>
            <a:pPr marL="342900" indent="-342900" fontAlgn="base">
              <a:spcBef>
                <a:spcPts val="0"/>
              </a:spcBef>
              <a:buFont typeface="Wingdings" panose="05000000000000000000" pitchFamily="2" charset="2"/>
              <a:buChar char=""/>
            </a:pPr>
            <a:r>
              <a:rPr lang="en-US" sz="2800" dirty="0">
                <a:solidFill>
                  <a:schemeClr val="tx1"/>
                </a:solidFill>
                <a:effectLst/>
                <a:latin typeface="Calibri"/>
                <a:ea typeface="Times New Roman" panose="02020603050405020304" pitchFamily="18" charset="0"/>
                <a:cs typeface="Arial"/>
              </a:rPr>
              <a:t>Translators could focus on Bible translation rather </a:t>
            </a:r>
            <a:r>
              <a:rPr lang="en-US" sz="2800" dirty="0">
                <a:solidFill>
                  <a:schemeClr val="tx1"/>
                </a:solidFill>
                <a:latin typeface="Calibri"/>
                <a:ea typeface="Times New Roman" panose="02020603050405020304" pitchFamily="18" charset="0"/>
                <a:cs typeface="Arial"/>
              </a:rPr>
              <a:t>than </a:t>
            </a:r>
            <a:r>
              <a:rPr lang="en-US" sz="2800" dirty="0">
                <a:solidFill>
                  <a:schemeClr val="tx1"/>
                </a:solidFill>
                <a:effectLst/>
                <a:latin typeface="Calibri"/>
                <a:ea typeface="Times New Roman" panose="02020603050405020304" pitchFamily="18" charset="0"/>
                <a:cs typeface="Arial"/>
              </a:rPr>
              <a:t>other activities</a:t>
            </a:r>
            <a:r>
              <a:rPr lang="en-US" sz="2800" dirty="0">
                <a:solidFill>
                  <a:schemeClr val="tx1"/>
                </a:solidFill>
                <a:latin typeface="Calibri"/>
                <a:ea typeface="Times New Roman" panose="02020603050405020304" pitchFamily="18" charset="0"/>
                <a:cs typeface="Arial"/>
              </a:rPr>
              <a:t> </a:t>
            </a:r>
            <a:endParaRPr lang="en-US" sz="2800" dirty="0">
              <a:solidFill>
                <a:schemeClr val="tx1"/>
              </a:solidFill>
              <a:effectLst/>
              <a:latin typeface="Times New Roman"/>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961617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669F-186E-582B-3AD2-A5196F359946}"/>
              </a:ext>
            </a:extLst>
          </p:cNvPr>
          <p:cNvSpPr>
            <a:spLocks noGrp="1"/>
          </p:cNvSpPr>
          <p:nvPr>
            <p:ph type="title"/>
          </p:nvPr>
        </p:nvSpPr>
        <p:spPr/>
        <p:txBody>
          <a:bodyPr/>
          <a:lstStyle/>
          <a:p>
            <a:r>
              <a:rPr lang="en-US" dirty="0"/>
              <a:t>Wycliffe Associates History</a:t>
            </a:r>
            <a:br>
              <a:rPr lang="en-US" dirty="0"/>
            </a:br>
            <a:r>
              <a:rPr lang="en-US" dirty="0"/>
              <a:t>Urgent Need Called for a New Solution</a:t>
            </a:r>
          </a:p>
        </p:txBody>
      </p:sp>
      <p:sp>
        <p:nvSpPr>
          <p:cNvPr id="3" name="Content Placeholder 2">
            <a:extLst>
              <a:ext uri="{FF2B5EF4-FFF2-40B4-BE49-F238E27FC236}">
                <a16:creationId xmlns:a16="http://schemas.microsoft.com/office/drawing/2014/main" id="{2C3B9EA3-555F-14B0-7256-9B4DF0C5E110}"/>
              </a:ext>
            </a:extLst>
          </p:cNvPr>
          <p:cNvSpPr>
            <a:spLocks noGrp="1"/>
          </p:cNvSpPr>
          <p:nvPr>
            <p:ph idx="1"/>
          </p:nvPr>
        </p:nvSpPr>
        <p:spPr/>
        <p:txBody>
          <a:bodyPr/>
          <a:lstStyle/>
          <a:p>
            <a:pPr marL="342900" marR="0" lvl="0" indent="-342900" rtl="0" fontAlgn="base">
              <a:spcBef>
                <a:spcPts val="0"/>
              </a:spcBef>
              <a:spcAft>
                <a:spcPts val="0"/>
              </a:spcAft>
              <a:buFont typeface="Wingdings" panose="05000000000000000000" pitchFamily="2" charset="2"/>
              <a:buChar char=""/>
            </a:pPr>
            <a:r>
              <a:rPr lang="en-US" sz="2800" dirty="0">
                <a:solidFill>
                  <a:schemeClr val="tx1"/>
                </a:solidFill>
                <a:effectLst/>
                <a:latin typeface="Calibri" panose="020F0502020204030204" pitchFamily="34" charset="0"/>
                <a:ea typeface="Times New Roman" panose="02020603050405020304" pitchFamily="18" charset="0"/>
              </a:rPr>
              <a:t>In 2014, Wycliffe Associates  developed and tested a new Bible translation method</a:t>
            </a:r>
            <a:endParaRPr lang="en-US" sz="2800" dirty="0">
              <a:solidFill>
                <a:schemeClr val="tx1"/>
              </a:solidFill>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en-US" sz="2800" dirty="0">
                <a:solidFill>
                  <a:schemeClr val="tx1"/>
                </a:solidFill>
                <a:latin typeface="Calibri" panose="020F0502020204030204" pitchFamily="34" charset="0"/>
                <a:ea typeface="Times New Roman" panose="02020603050405020304" pitchFamily="18" charset="0"/>
              </a:rPr>
              <a:t>Wycliffe Associates’ 8-Step Translation Process</a:t>
            </a:r>
            <a:endParaRPr lang="en-US" sz="2800" dirty="0">
              <a:solidFill>
                <a:schemeClr val="tx1"/>
              </a:solidFill>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en-US" sz="2800" dirty="0">
                <a:solidFill>
                  <a:schemeClr val="tx1"/>
                </a:solidFill>
                <a:effectLst/>
                <a:latin typeface="Calibri" panose="020F0502020204030204" pitchFamily="34" charset="0"/>
                <a:ea typeface="Times New Roman" panose="02020603050405020304" pitchFamily="18" charset="0"/>
              </a:rPr>
              <a:t>The 8-Step process equips national translators to quickly translate the Bible clearly and accurately</a:t>
            </a:r>
          </a:p>
          <a:p>
            <a:pPr marL="342900" marR="0" lvl="0" indent="-342900" fontAlgn="base">
              <a:spcBef>
                <a:spcPts val="0"/>
              </a:spcBef>
              <a:spcAft>
                <a:spcPts val="0"/>
              </a:spcAft>
              <a:buFont typeface="Wingdings" panose="05000000000000000000" pitchFamily="2" charset="2"/>
              <a:buChar char=""/>
            </a:pPr>
            <a:r>
              <a:rPr lang="en-US" sz="2800" dirty="0">
                <a:solidFill>
                  <a:schemeClr val="tx1"/>
                </a:solidFill>
                <a:latin typeface="Calibri" panose="020F0502020204030204" pitchFamily="34" charset="0"/>
                <a:ea typeface="Times New Roman" panose="02020603050405020304" pitchFamily="18" charset="0"/>
              </a:rPr>
              <a:t>The local church has a central role</a:t>
            </a:r>
            <a:endParaRPr lang="en-US" sz="2800" dirty="0">
              <a:solidFill>
                <a:schemeClr val="tx1"/>
              </a:solidFill>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581995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9D85CC-A3F1-4CD0-8583-76F024F24939}"/>
              </a:ext>
            </a:extLst>
          </p:cNvPr>
          <p:cNvSpPr txBox="1"/>
          <p:nvPr/>
        </p:nvSpPr>
        <p:spPr>
          <a:xfrm>
            <a:off x="3487380" y="519741"/>
            <a:ext cx="4461478" cy="2015936"/>
          </a:xfrm>
          <a:prstGeom prst="rect">
            <a:avLst/>
          </a:prstGeom>
          <a:noFill/>
        </p:spPr>
        <p:txBody>
          <a:bodyPr wrap="none" rtlCol="0" anchor="ctr">
            <a:spAutoFit/>
          </a:bodyPr>
          <a:lstStyle/>
          <a:p>
            <a:r>
              <a:rPr lang="en-US" sz="12500">
                <a:solidFill>
                  <a:schemeClr val="accent2">
                    <a:lumMod val="40000"/>
                    <a:lumOff val="60000"/>
                  </a:schemeClr>
                </a:solidFill>
                <a:latin typeface="Arial Black" panose="020B0A04020102020204" pitchFamily="34" charset="0"/>
              </a:rPr>
              <a:t>2014</a:t>
            </a:r>
            <a:endParaRPr lang="en-US" sz="8800">
              <a:solidFill>
                <a:schemeClr val="accent2">
                  <a:lumMod val="40000"/>
                  <a:lumOff val="60000"/>
                </a:schemeClr>
              </a:solidFill>
              <a:latin typeface="Arial Black" panose="020B0A04020102020204" pitchFamily="34" charset="0"/>
            </a:endParaRPr>
          </a:p>
        </p:txBody>
      </p:sp>
      <p:sp>
        <p:nvSpPr>
          <p:cNvPr id="6" name="TextBox 5">
            <a:extLst>
              <a:ext uri="{FF2B5EF4-FFF2-40B4-BE49-F238E27FC236}">
                <a16:creationId xmlns:a16="http://schemas.microsoft.com/office/drawing/2014/main" id="{0C346DB5-EADE-4523-9626-060A74B10B38}"/>
              </a:ext>
            </a:extLst>
          </p:cNvPr>
          <p:cNvSpPr txBox="1"/>
          <p:nvPr/>
        </p:nvSpPr>
        <p:spPr>
          <a:xfrm>
            <a:off x="3234691" y="2274067"/>
            <a:ext cx="4968988" cy="523220"/>
          </a:xfrm>
          <a:prstGeom prst="rect">
            <a:avLst/>
          </a:prstGeom>
          <a:noFill/>
        </p:spPr>
        <p:txBody>
          <a:bodyPr wrap="square">
            <a:spAutoFit/>
          </a:bodyPr>
          <a:lstStyle/>
          <a:p>
            <a:r>
              <a:rPr lang="en-US" sz="2800" dirty="0">
                <a:solidFill>
                  <a:schemeClr val="tx2"/>
                </a:solidFill>
                <a:latin typeface="Arial" panose="020B0604020202020204" pitchFamily="34" charset="0"/>
                <a:ea typeface="Calibri" panose="020F0502020204030204" pitchFamily="34" charset="0"/>
              </a:rPr>
              <a:t>First 8-Step translation event</a:t>
            </a:r>
            <a:endParaRPr lang="en-US" sz="2800" dirty="0">
              <a:solidFill>
                <a:schemeClr val="tx2"/>
              </a:solidFill>
            </a:endParaRPr>
          </a:p>
        </p:txBody>
      </p:sp>
      <p:pic>
        <p:nvPicPr>
          <p:cNvPr id="12" name="Picture 11" descr="Colleagues huddle">
            <a:extLst>
              <a:ext uri="{FF2B5EF4-FFF2-40B4-BE49-F238E27FC236}">
                <a16:creationId xmlns:a16="http://schemas.microsoft.com/office/drawing/2014/main" id="{22A6DEA1-A82C-4457-8FDF-6FFAF01A72D5}"/>
              </a:ext>
            </a:extLst>
          </p:cNvPr>
          <p:cNvPicPr>
            <a:picLocks noChangeAspect="1"/>
          </p:cNvPicPr>
          <p:nvPr/>
        </p:nvPicPr>
        <p:blipFill>
          <a:blip r:embed="rId2">
            <a:extLst>
              <a:ext uri="{28A0092B-C50C-407E-A947-70E740481C1C}">
                <a14:useLocalDpi xmlns:a14="http://schemas.microsoft.com/office/drawing/2010/main" val="0"/>
              </a:ext>
            </a:extLst>
          </a:blip>
          <a:srcRect l="16674" r="16674"/>
          <a:stretch/>
        </p:blipFill>
        <p:spPr>
          <a:xfrm>
            <a:off x="940321" y="696567"/>
            <a:ext cx="2206775" cy="2207260"/>
          </a:xfrm>
          <a:prstGeom prst="ellipse">
            <a:avLst/>
          </a:prstGeom>
          <a:ln w="57150">
            <a:solidFill>
              <a:schemeClr val="accent3"/>
            </a:solidFill>
          </a:ln>
          <a:effectLst>
            <a:outerShdw blurRad="50800" dist="38100" dir="5400000" algn="t" rotWithShape="0">
              <a:prstClr val="black">
                <a:alpha val="40000"/>
              </a:prstClr>
            </a:outerShdw>
          </a:effectLst>
        </p:spPr>
      </p:pic>
      <p:sp>
        <p:nvSpPr>
          <p:cNvPr id="17" name="TextBox 16">
            <a:extLst>
              <a:ext uri="{FF2B5EF4-FFF2-40B4-BE49-F238E27FC236}">
                <a16:creationId xmlns:a16="http://schemas.microsoft.com/office/drawing/2014/main" id="{288AFD5E-2820-4478-8CA7-6B0D93A0BA2A}"/>
              </a:ext>
            </a:extLst>
          </p:cNvPr>
          <p:cNvSpPr txBox="1"/>
          <p:nvPr/>
        </p:nvSpPr>
        <p:spPr>
          <a:xfrm>
            <a:off x="165923" y="3812720"/>
            <a:ext cx="3755571" cy="1913216"/>
          </a:xfrm>
          <a:prstGeom prst="rect">
            <a:avLst/>
          </a:prstGeom>
          <a:noFill/>
        </p:spPr>
        <p:txBody>
          <a:bodyPr wrap="square" anchor="ctr">
            <a:spAutoFit/>
          </a:bodyPr>
          <a:lstStyle/>
          <a:p>
            <a:pPr marL="0" marR="0" algn="ctr">
              <a:lnSpc>
                <a:spcPct val="107000"/>
              </a:lnSpc>
              <a:spcBef>
                <a:spcPts val="0"/>
              </a:spcBef>
              <a:spcAft>
                <a:spcPts val="800"/>
              </a:spcAft>
            </a:pPr>
            <a:r>
              <a:rPr lang="en-US" sz="2800" dirty="0">
                <a:solidFill>
                  <a:schemeClr val="tx2"/>
                </a:solidFill>
                <a:latin typeface="Arial" panose="020B0604020202020204" pitchFamily="34" charset="0"/>
                <a:ea typeface="Calibri" panose="020F0502020204030204" pitchFamily="34" charset="0"/>
                <a:cs typeface="Times New Roman" panose="02020603050405020304" pitchFamily="18" charset="0"/>
              </a:rPr>
              <a:t>M</a:t>
            </a:r>
            <a:r>
              <a:rPr lang="en-US" sz="28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other-tongue translators trained</a:t>
            </a:r>
            <a:br>
              <a:rPr lang="en-US" sz="28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8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 this new</a:t>
            </a:r>
            <a:br>
              <a:rPr lang="en-US" sz="28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8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method</a:t>
            </a:r>
            <a:endParaRPr lang="en-US" sz="2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DC435CD3-8C9E-4CF7-868A-8EFD6F3E776E}"/>
              </a:ext>
            </a:extLst>
          </p:cNvPr>
          <p:cNvPicPr>
            <a:picLocks noChangeAspect="1"/>
          </p:cNvPicPr>
          <p:nvPr/>
        </p:nvPicPr>
        <p:blipFill rotWithShape="1">
          <a:blip r:embed="rId3">
            <a:extLst>
              <a:ext uri="{28A0092B-C50C-407E-A947-70E740481C1C}">
                <a14:useLocalDpi xmlns:a14="http://schemas.microsoft.com/office/drawing/2010/main" val="0"/>
              </a:ext>
            </a:extLst>
          </a:blip>
          <a:srcRect l="2640" r="-2640"/>
          <a:stretch/>
        </p:blipFill>
        <p:spPr>
          <a:xfrm>
            <a:off x="3973286" y="3393156"/>
            <a:ext cx="5361087" cy="2752344"/>
          </a:xfrm>
          <a:prstGeom prst="roundRect">
            <a:avLst>
              <a:gd name="adj" fmla="val 7570"/>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18623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FC57CB30-F940-4037-A369-745DE5F0F8F3}"/>
              </a:ext>
            </a:extLst>
          </p:cNvPr>
          <p:cNvSpPr/>
          <p:nvPr/>
        </p:nvSpPr>
        <p:spPr>
          <a:xfrm>
            <a:off x="82826" y="671769"/>
            <a:ext cx="4410370" cy="1528173"/>
          </a:xfrm>
          <a:prstGeom prst="homePlate">
            <a:avLst/>
          </a:prstGeom>
          <a:solidFill>
            <a:schemeClr val="accent3"/>
          </a:solidFill>
          <a:effectLst>
            <a:outerShdw blurRad="50800" dist="38100" dir="5400000" algn="t" rotWithShape="0">
              <a:prstClr val="black">
                <a:alpha val="40000"/>
              </a:prstClr>
            </a:outerShdw>
          </a:effectLst>
        </p:spPr>
        <p:txBody>
          <a:bodyPr rtlCol="0" anchor="ctr">
            <a:noAutofit/>
          </a:bodyPr>
          <a:lstStyle/>
          <a:p>
            <a:pPr algn="ctr"/>
            <a:endParaRPr lang="en-US" sz="2000">
              <a:solidFill>
                <a:srgbClr val="716557"/>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8A79C7A-0776-418E-9341-E0C57A90A38A}"/>
              </a:ext>
            </a:extLst>
          </p:cNvPr>
          <p:cNvSpPr txBox="1"/>
          <p:nvPr/>
        </p:nvSpPr>
        <p:spPr>
          <a:xfrm>
            <a:off x="4737137" y="743358"/>
            <a:ext cx="3875314" cy="1384995"/>
          </a:xfrm>
          <a:prstGeom prst="rect">
            <a:avLst/>
          </a:prstGeom>
          <a:noFill/>
        </p:spPr>
        <p:txBody>
          <a:bodyPr wrap="square" anchor="ctr">
            <a:spAutoFit/>
          </a:bodyPr>
          <a:lstStyle/>
          <a:p>
            <a:pPr algn="ctr"/>
            <a:r>
              <a:rPr lang="en-US" sz="2800" dirty="0">
                <a:solidFill>
                  <a:schemeClr val="tx2"/>
                </a:solidFill>
                <a:latin typeface="Arial" panose="020B0604020202020204" pitchFamily="34" charset="0"/>
                <a:ea typeface="Calibri" panose="020F0502020204030204" pitchFamily="34" charset="0"/>
              </a:rPr>
              <a:t>F</a:t>
            </a:r>
            <a:r>
              <a:rPr lang="en-US" sz="2800" dirty="0">
                <a:solidFill>
                  <a:schemeClr val="tx2"/>
                </a:solidFill>
                <a:effectLst/>
                <a:latin typeface="Arial" panose="020B0604020202020204" pitchFamily="34" charset="0"/>
                <a:ea typeface="Calibri" panose="020F0502020204030204" pitchFamily="34" charset="0"/>
              </a:rPr>
              <a:t>ocus shifted to</a:t>
            </a:r>
            <a:br>
              <a:rPr lang="en-US" sz="2800" dirty="0">
                <a:solidFill>
                  <a:schemeClr val="tx2"/>
                </a:solidFill>
                <a:effectLst/>
                <a:latin typeface="Arial" panose="020B0604020202020204" pitchFamily="34" charset="0"/>
                <a:ea typeface="Calibri" panose="020F0502020204030204" pitchFamily="34" charset="0"/>
              </a:rPr>
            </a:br>
            <a:r>
              <a:rPr lang="en-US" sz="2800" dirty="0">
                <a:solidFill>
                  <a:schemeClr val="tx2"/>
                </a:solidFill>
                <a:effectLst/>
                <a:latin typeface="Arial" panose="020B0604020202020204" pitchFamily="34" charset="0"/>
                <a:ea typeface="Calibri" panose="020F0502020204030204" pitchFamily="34" charset="0"/>
              </a:rPr>
              <a:t>training translators in the 8-Step method</a:t>
            </a:r>
            <a:endParaRPr lang="en-US" sz="2800" dirty="0">
              <a:solidFill>
                <a:schemeClr val="tx2"/>
              </a:solidFill>
            </a:endParaRPr>
          </a:p>
        </p:txBody>
      </p:sp>
      <p:pic>
        <p:nvPicPr>
          <p:cNvPr id="10" name="Picture 9">
            <a:extLst>
              <a:ext uri="{FF2B5EF4-FFF2-40B4-BE49-F238E27FC236}">
                <a16:creationId xmlns:a16="http://schemas.microsoft.com/office/drawing/2014/main" id="{1CCD1AFB-6610-4D28-856B-0619DA942410}"/>
              </a:ext>
            </a:extLst>
          </p:cNvPr>
          <p:cNvPicPr>
            <a:picLocks noChangeAspect="1"/>
          </p:cNvPicPr>
          <p:nvPr/>
        </p:nvPicPr>
        <p:blipFill>
          <a:blip r:embed="rId2">
            <a:extLst>
              <a:ext uri="{28A0092B-C50C-407E-A947-70E740481C1C}">
                <a14:useLocalDpi xmlns:a14="http://schemas.microsoft.com/office/drawing/2010/main" val="0"/>
              </a:ext>
            </a:extLst>
          </a:blip>
          <a:srcRect l="15" r="15"/>
          <a:stretch/>
        </p:blipFill>
        <p:spPr>
          <a:xfrm>
            <a:off x="5192485" y="2605177"/>
            <a:ext cx="3058994" cy="3059887"/>
          </a:xfrm>
          <a:prstGeom prst="ellipse">
            <a:avLst/>
          </a:prstGeom>
          <a:ln w="57150">
            <a:solidFill>
              <a:schemeClr val="accent3"/>
            </a:solidFill>
          </a:ln>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2034CD17-89B3-4304-A125-C61938A6C1CF}"/>
              </a:ext>
            </a:extLst>
          </p:cNvPr>
          <p:cNvSpPr txBox="1"/>
          <p:nvPr/>
        </p:nvSpPr>
        <p:spPr>
          <a:xfrm>
            <a:off x="125185" y="3688807"/>
            <a:ext cx="5067300" cy="1384995"/>
          </a:xfrm>
          <a:prstGeom prst="rect">
            <a:avLst/>
          </a:prstGeom>
          <a:noFill/>
        </p:spPr>
        <p:txBody>
          <a:bodyPr wrap="square">
            <a:spAutoFit/>
          </a:bodyPr>
          <a:lstStyle/>
          <a:p>
            <a:pPr algn="ctr"/>
            <a:r>
              <a:rPr lang="en-US" sz="2800">
                <a:solidFill>
                  <a:schemeClr val="tx2"/>
                </a:solidFill>
                <a:effectLst/>
                <a:ea typeface="MS Mincho" panose="02020609040205080304" pitchFamily="49" charset="-128"/>
              </a:rPr>
              <a:t>Now providing free,</a:t>
            </a:r>
            <a:br>
              <a:rPr lang="en-US" sz="2800">
                <a:solidFill>
                  <a:schemeClr val="tx2"/>
                </a:solidFill>
                <a:effectLst/>
                <a:ea typeface="MS Mincho" panose="02020609040205080304" pitchFamily="49" charset="-128"/>
              </a:rPr>
            </a:br>
            <a:r>
              <a:rPr lang="en-US" sz="2800">
                <a:solidFill>
                  <a:schemeClr val="tx2"/>
                </a:solidFill>
                <a:effectLst/>
                <a:ea typeface="MS Mincho" panose="02020609040205080304" pitchFamily="49" charset="-128"/>
              </a:rPr>
              <a:t>open-license resources</a:t>
            </a:r>
            <a:r>
              <a:rPr lang="en-US" sz="2800">
                <a:solidFill>
                  <a:schemeClr val="tx2"/>
                </a:solidFill>
              </a:rPr>
              <a:t> t</a:t>
            </a:r>
            <a:r>
              <a:rPr lang="en-US" sz="2800">
                <a:solidFill>
                  <a:schemeClr val="tx2"/>
                </a:solidFill>
                <a:effectLst/>
                <a:ea typeface="MS Mincho" panose="02020609040205080304" pitchFamily="49" charset="-128"/>
              </a:rPr>
              <a:t>o translators around the world </a:t>
            </a:r>
            <a:endParaRPr lang="en-US" sz="2800">
              <a:solidFill>
                <a:schemeClr val="tx2"/>
              </a:solidFill>
            </a:endParaRPr>
          </a:p>
        </p:txBody>
      </p:sp>
      <p:grpSp>
        <p:nvGrpSpPr>
          <p:cNvPr id="19" name="Group 18">
            <a:extLst>
              <a:ext uri="{FF2B5EF4-FFF2-40B4-BE49-F238E27FC236}">
                <a16:creationId xmlns:a16="http://schemas.microsoft.com/office/drawing/2014/main" id="{455DDDA1-5864-4573-ADAC-C949FE4A9490}"/>
              </a:ext>
            </a:extLst>
          </p:cNvPr>
          <p:cNvGrpSpPr/>
          <p:nvPr/>
        </p:nvGrpSpPr>
        <p:grpSpPr>
          <a:xfrm>
            <a:off x="7057971" y="4887824"/>
            <a:ext cx="1554480" cy="1554480"/>
            <a:chOff x="7003543" y="4652693"/>
            <a:chExt cx="1554480" cy="1554480"/>
          </a:xfrm>
          <a:effectLst>
            <a:outerShdw blurRad="50800" dist="38100" dir="5400000" algn="t" rotWithShape="0">
              <a:prstClr val="black">
                <a:alpha val="40000"/>
              </a:prstClr>
            </a:outerShdw>
          </a:effectLst>
        </p:grpSpPr>
        <p:sp>
          <p:nvSpPr>
            <p:cNvPr id="17" name="Oval 16">
              <a:extLst>
                <a:ext uri="{FF2B5EF4-FFF2-40B4-BE49-F238E27FC236}">
                  <a16:creationId xmlns:a16="http://schemas.microsoft.com/office/drawing/2014/main" id="{E09180A0-A6AE-4877-B5AC-09B11FB730BB}"/>
                </a:ext>
              </a:extLst>
            </p:cNvPr>
            <p:cNvSpPr/>
            <p:nvPr/>
          </p:nvSpPr>
          <p:spPr>
            <a:xfrm>
              <a:off x="7003543" y="4652693"/>
              <a:ext cx="1554480" cy="1554480"/>
            </a:xfrm>
            <a:prstGeom prst="ellipse">
              <a:avLst/>
            </a:prstGeom>
            <a:solidFill>
              <a:schemeClr val="accent3"/>
            </a:solidFill>
            <a:ln w="57150">
              <a:noFill/>
            </a:ln>
          </p:spPr>
          <p:txBody>
            <a:bodyPr wrap="square" rtlCol="0" anchor="ctr">
              <a:spAutoFit/>
            </a:bodyPr>
            <a:lstStyle/>
            <a:p>
              <a:pPr algn="ctr"/>
              <a:endParaRPr lang="en-US" sz="2000">
                <a:solidFill>
                  <a:srgbClr val="716557"/>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5D7AF9A-CCAD-4259-993C-193ADABD4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7128" y="4718937"/>
              <a:ext cx="1387310" cy="1421992"/>
            </a:xfrm>
            <a:prstGeom prst="rect">
              <a:avLst/>
            </a:prstGeom>
          </p:spPr>
        </p:pic>
      </p:grpSp>
      <p:pic>
        <p:nvPicPr>
          <p:cNvPr id="21" name="Picture 20">
            <a:extLst>
              <a:ext uri="{FF2B5EF4-FFF2-40B4-BE49-F238E27FC236}">
                <a16:creationId xmlns:a16="http://schemas.microsoft.com/office/drawing/2014/main" id="{C3B1CAB5-6AD0-4D46-8613-97389CED2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907" y="793549"/>
            <a:ext cx="1284612" cy="1284612"/>
          </a:xfrm>
          <a:prstGeom prst="rect">
            <a:avLst/>
          </a:prstGeom>
        </p:spPr>
      </p:pic>
    </p:spTree>
    <p:extLst>
      <p:ext uri="{BB962C8B-B14F-4D97-AF65-F5344CB8AC3E}">
        <p14:creationId xmlns:p14="http://schemas.microsoft.com/office/powerpoint/2010/main" val="17484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500A1-013B-4974-A74C-750419EBC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712" y="576295"/>
            <a:ext cx="3243946" cy="978900"/>
          </a:xfrm>
          <a:prstGeom prst="rect">
            <a:avLst/>
          </a:prstGeom>
        </p:spPr>
      </p:pic>
      <p:sp>
        <p:nvSpPr>
          <p:cNvPr id="5" name="TextBox 4">
            <a:extLst>
              <a:ext uri="{FF2B5EF4-FFF2-40B4-BE49-F238E27FC236}">
                <a16:creationId xmlns:a16="http://schemas.microsoft.com/office/drawing/2014/main" id="{F9841455-BC55-4576-BD70-380E1F714FD8}"/>
              </a:ext>
            </a:extLst>
          </p:cNvPr>
          <p:cNvSpPr txBox="1"/>
          <p:nvPr/>
        </p:nvSpPr>
        <p:spPr>
          <a:xfrm>
            <a:off x="2285958" y="1712842"/>
            <a:ext cx="4572084" cy="1323439"/>
          </a:xfrm>
          <a:prstGeom prst="rect">
            <a:avLst/>
          </a:prstGeom>
          <a:noFill/>
        </p:spPr>
        <p:txBody>
          <a:bodyPr wrap="none" rtlCol="0" anchor="ctr">
            <a:spAutoFit/>
          </a:bodyPr>
          <a:lstStyle/>
          <a:p>
            <a:pPr algn="ctr"/>
            <a:r>
              <a:rPr lang="en-US" sz="8000">
                <a:solidFill>
                  <a:schemeClr val="accent2"/>
                </a:solidFill>
                <a:latin typeface="Arial Black" panose="020B0A04020102020204" pitchFamily="34" charset="0"/>
              </a:rPr>
              <a:t>VISION:</a:t>
            </a:r>
            <a:endParaRPr lang="en-US" sz="6000">
              <a:solidFill>
                <a:schemeClr val="accent2"/>
              </a:solidFill>
              <a:latin typeface="Arial Black" panose="020B0A04020102020204" pitchFamily="34" charset="0"/>
            </a:endParaRPr>
          </a:p>
        </p:txBody>
      </p:sp>
      <p:sp>
        <p:nvSpPr>
          <p:cNvPr id="7" name="TextBox 6">
            <a:extLst>
              <a:ext uri="{FF2B5EF4-FFF2-40B4-BE49-F238E27FC236}">
                <a16:creationId xmlns:a16="http://schemas.microsoft.com/office/drawing/2014/main" id="{4E1A6BBE-A996-4E89-A8A0-7CF33BB65EB0}"/>
              </a:ext>
            </a:extLst>
          </p:cNvPr>
          <p:cNvSpPr txBox="1"/>
          <p:nvPr/>
        </p:nvSpPr>
        <p:spPr>
          <a:xfrm>
            <a:off x="1219200" y="2870762"/>
            <a:ext cx="6705600" cy="646331"/>
          </a:xfrm>
          <a:prstGeom prst="rect">
            <a:avLst/>
          </a:prstGeom>
          <a:noFill/>
        </p:spPr>
        <p:txBody>
          <a:bodyPr wrap="square" anchor="ctr">
            <a:spAutoFit/>
          </a:bodyPr>
          <a:lstStyle/>
          <a:p>
            <a:pPr marL="0" marR="0" algn="ctr" fontAlgn="base"/>
            <a:r>
              <a:rPr lang="en-US" sz="3600" b="1">
                <a:solidFill>
                  <a:schemeClr val="tx2"/>
                </a:solidFill>
                <a:latin typeface="Arial" panose="020B0604020202020204" pitchFamily="34" charset="0"/>
                <a:ea typeface="Calibri" panose="020F0502020204030204" pitchFamily="34" charset="0"/>
              </a:rPr>
              <a:t>A </a:t>
            </a:r>
            <a:r>
              <a:rPr lang="en-US" sz="3600" b="1">
                <a:solidFill>
                  <a:schemeClr val="tx2"/>
                </a:solidFill>
                <a:effectLst/>
                <a:latin typeface="Arial" panose="020B0604020202020204" pitchFamily="34" charset="0"/>
                <a:ea typeface="Calibri" panose="020F0502020204030204" pitchFamily="34" charset="0"/>
              </a:rPr>
              <a:t>Bible in Every Language</a:t>
            </a:r>
            <a:endParaRPr lang="en-US" sz="3600">
              <a:solidFill>
                <a:schemeClr val="tx2"/>
              </a:solidFill>
              <a:effectLst/>
              <a:latin typeface="Times New Roman" panose="02020603050405020304" pitchFamily="18" charset="0"/>
              <a:ea typeface="Calibri" panose="020F0502020204030204" pitchFamily="34" charset="0"/>
            </a:endParaRPr>
          </a:p>
        </p:txBody>
      </p:sp>
      <p:sp>
        <p:nvSpPr>
          <p:cNvPr id="13" name="TextBox 12">
            <a:extLst>
              <a:ext uri="{FF2B5EF4-FFF2-40B4-BE49-F238E27FC236}">
                <a16:creationId xmlns:a16="http://schemas.microsoft.com/office/drawing/2014/main" id="{9FE12999-5F76-46FD-A19D-3DF6548CA73E}"/>
              </a:ext>
            </a:extLst>
          </p:cNvPr>
          <p:cNvSpPr txBox="1"/>
          <p:nvPr/>
        </p:nvSpPr>
        <p:spPr>
          <a:xfrm>
            <a:off x="4391105" y="3938073"/>
            <a:ext cx="4666398" cy="2185214"/>
          </a:xfrm>
          <a:prstGeom prst="rect">
            <a:avLst/>
          </a:prstGeom>
          <a:noFill/>
        </p:spPr>
        <p:txBody>
          <a:bodyPr wrap="square" lIns="91440" tIns="45720" rIns="91440" bIns="45720" anchor="t">
            <a:spAutoFit/>
          </a:bodyPr>
          <a:lstStyle/>
          <a:p>
            <a:r>
              <a:rPr lang="en-US" sz="2400">
                <a:solidFill>
                  <a:schemeClr val="tx2"/>
                </a:solidFill>
                <a:latin typeface="Arial"/>
                <a:ea typeface="MS Mincho"/>
                <a:cs typeface="Arial"/>
              </a:rPr>
              <a:t>A</a:t>
            </a:r>
            <a:r>
              <a:rPr lang="en-US" sz="2400">
                <a:solidFill>
                  <a:schemeClr val="tx2"/>
                </a:solidFill>
                <a:effectLst/>
                <a:latin typeface="Arial"/>
                <a:ea typeface="MS Mincho"/>
                <a:cs typeface="Arial"/>
              </a:rPr>
              <a:t>dvancing Church-Owned Bible </a:t>
            </a:r>
            <a:r>
              <a:rPr lang="en-US" sz="2400">
                <a:solidFill>
                  <a:schemeClr val="tx2"/>
                </a:solidFill>
                <a:latin typeface="Arial"/>
                <a:ea typeface="MS Mincho"/>
                <a:cs typeface="Arial"/>
              </a:rPr>
              <a:t>Translation</a:t>
            </a:r>
            <a:r>
              <a:rPr lang="en-US" sz="2400">
                <a:solidFill>
                  <a:schemeClr val="tx2"/>
                </a:solidFill>
                <a:effectLst/>
                <a:latin typeface="Arial"/>
                <a:ea typeface="MS Mincho"/>
                <a:cs typeface="Arial"/>
              </a:rPr>
              <a:t> through free training and tools</a:t>
            </a:r>
          </a:p>
          <a:p>
            <a:endParaRPr lang="en-US">
              <a:solidFill>
                <a:schemeClr val="tx2"/>
              </a:solidFill>
              <a:latin typeface="Arial"/>
              <a:ea typeface="MS Mincho"/>
              <a:cs typeface="Arial"/>
            </a:endParaRPr>
          </a:p>
          <a:p>
            <a:pPr marL="285750" indent="-285750">
              <a:spcBef>
                <a:spcPts val="600"/>
              </a:spcBef>
              <a:buFont typeface="Arial" panose="020B0604020202020204" pitchFamily="34" charset="0"/>
              <a:buChar char="•"/>
            </a:pPr>
            <a:r>
              <a:rPr lang="en-US">
                <a:solidFill>
                  <a:schemeClr val="accent1"/>
                </a:solidFill>
                <a:latin typeface="Arial"/>
                <a:ea typeface="MS Mincho"/>
                <a:cs typeface="Arial"/>
              </a:rPr>
              <a:t>2 Corinthians 9:6–15 </a:t>
            </a:r>
          </a:p>
          <a:p>
            <a:pPr marL="285750" indent="-285750">
              <a:spcBef>
                <a:spcPts val="600"/>
              </a:spcBef>
              <a:buFont typeface="Arial" panose="020B0604020202020204" pitchFamily="34" charset="0"/>
              <a:buChar char="•"/>
            </a:pPr>
            <a:r>
              <a:rPr lang="en-US">
                <a:solidFill>
                  <a:schemeClr val="accent1"/>
                </a:solidFill>
                <a:latin typeface="Arial"/>
                <a:ea typeface="MS Mincho"/>
                <a:cs typeface="Arial"/>
              </a:rPr>
              <a:t>Matthew 28:19–20 </a:t>
            </a:r>
          </a:p>
        </p:txBody>
      </p:sp>
      <p:pic>
        <p:nvPicPr>
          <p:cNvPr id="15" name="Picture 14">
            <a:extLst>
              <a:ext uri="{FF2B5EF4-FFF2-40B4-BE49-F238E27FC236}">
                <a16:creationId xmlns:a16="http://schemas.microsoft.com/office/drawing/2014/main" id="{31B55404-05DE-48F5-936D-2DDD22A6349E}"/>
              </a:ext>
            </a:extLst>
          </p:cNvPr>
          <p:cNvPicPr>
            <a:picLocks noChangeAspect="1"/>
          </p:cNvPicPr>
          <p:nvPr/>
        </p:nvPicPr>
        <p:blipFill>
          <a:blip r:embed="rId3">
            <a:extLst>
              <a:ext uri="{28A0092B-C50C-407E-A947-70E740481C1C}">
                <a14:useLocalDpi xmlns:a14="http://schemas.microsoft.com/office/drawing/2010/main" val="0"/>
              </a:ext>
            </a:extLst>
          </a:blip>
          <a:srcRect t="61" b="61"/>
          <a:stretch/>
        </p:blipFill>
        <p:spPr>
          <a:xfrm>
            <a:off x="152612" y="4194201"/>
            <a:ext cx="4085770" cy="2088965"/>
          </a:xfrm>
          <a:prstGeom prst="roundRect">
            <a:avLst>
              <a:gd name="adj" fmla="val 10900"/>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46728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B4FC-67AA-887E-E488-40D34306C5BF}"/>
              </a:ext>
            </a:extLst>
          </p:cNvPr>
          <p:cNvSpPr>
            <a:spLocks noGrp="1"/>
          </p:cNvSpPr>
          <p:nvPr>
            <p:ph type="title"/>
          </p:nvPr>
        </p:nvSpPr>
        <p:spPr/>
        <p:txBody>
          <a:bodyPr/>
          <a:lstStyle/>
          <a:p>
            <a:r>
              <a:rPr lang="en-US" dirty="0"/>
              <a:t>2 Corinthians 9:6-15</a:t>
            </a:r>
            <a:br>
              <a:rPr lang="en-US" dirty="0"/>
            </a:br>
            <a:r>
              <a:rPr lang="en-US" sz="2400" b="0" dirty="0"/>
              <a:t>(ULB)</a:t>
            </a:r>
            <a:endParaRPr lang="en-US" b="0" dirty="0"/>
          </a:p>
        </p:txBody>
      </p:sp>
      <p:sp>
        <p:nvSpPr>
          <p:cNvPr id="3" name="Content Placeholder 2">
            <a:extLst>
              <a:ext uri="{FF2B5EF4-FFF2-40B4-BE49-F238E27FC236}">
                <a16:creationId xmlns:a16="http://schemas.microsoft.com/office/drawing/2014/main" id="{A885A3F4-3F72-46CC-8227-AD564D1754D9}"/>
              </a:ext>
            </a:extLst>
          </p:cNvPr>
          <p:cNvSpPr>
            <a:spLocks noGrp="1"/>
          </p:cNvSpPr>
          <p:nvPr>
            <p:ph idx="1"/>
          </p:nvPr>
        </p:nvSpPr>
        <p:spPr>
          <a:xfrm>
            <a:off x="527957" y="1520825"/>
            <a:ext cx="8088086" cy="4054180"/>
          </a:xfrm>
        </p:spPr>
        <p:txBody>
          <a:bodyPr/>
          <a:lstStyle/>
          <a:p>
            <a:pPr marL="0" indent="0" algn="l">
              <a:buNone/>
            </a:pPr>
            <a:r>
              <a:rPr lang="en-US" b="0" i="0" dirty="0">
                <a:solidFill>
                  <a:srgbClr val="000000"/>
                </a:solidFill>
                <a:effectLst/>
                <a:latin typeface="Noto Sans" panose="020B0502040504020204" pitchFamily="34" charset="0"/>
              </a:rPr>
              <a:t>The point is this: The one who sows sparingly will also reap sparingly, and the one who sows for the purpose of a blessing will also reap a blessing. </a:t>
            </a:r>
            <a:r>
              <a:rPr lang="en-US" b="0" i="0" baseline="30000" dirty="0">
                <a:solidFill>
                  <a:srgbClr val="000000"/>
                </a:solidFill>
                <a:effectLst/>
                <a:latin typeface="Noto Sans" panose="020B0502040504020204" pitchFamily="34" charset="0"/>
              </a:rPr>
              <a:t>7</a:t>
            </a:r>
            <a:r>
              <a:rPr lang="en-US" b="0" i="0" dirty="0">
                <a:solidFill>
                  <a:srgbClr val="000000"/>
                </a:solidFill>
                <a:effectLst/>
                <a:latin typeface="Noto Sans" panose="020B0502040504020204" pitchFamily="34" charset="0"/>
              </a:rPr>
              <a:t> Let each one give as he has planned in his heart, not reluctantly or under compulsion, for God loves a cheerful giver. </a:t>
            </a:r>
            <a:r>
              <a:rPr lang="en-US" b="0" i="0" baseline="30000" dirty="0">
                <a:solidFill>
                  <a:srgbClr val="000000"/>
                </a:solidFill>
                <a:effectLst/>
                <a:latin typeface="Noto Sans" panose="020B0502040504020204" pitchFamily="34" charset="0"/>
              </a:rPr>
              <a:t>8</a:t>
            </a:r>
            <a:r>
              <a:rPr lang="en-US" b="0" i="0" dirty="0">
                <a:solidFill>
                  <a:srgbClr val="000000"/>
                </a:solidFill>
                <a:effectLst/>
                <a:latin typeface="Noto Sans" panose="020B0502040504020204" pitchFamily="34" charset="0"/>
              </a:rPr>
              <a:t> And God is able to make all grace overflow for you, so that always, in all things, you may have all you need. This will be so that you may multiply every good deed. </a:t>
            </a:r>
            <a:r>
              <a:rPr lang="en-US" b="0" i="0" baseline="30000" dirty="0">
                <a:solidFill>
                  <a:srgbClr val="000000"/>
                </a:solidFill>
                <a:effectLst/>
                <a:latin typeface="Noto Sans" panose="020B0502040504020204" pitchFamily="34" charset="0"/>
              </a:rPr>
              <a:t>9</a:t>
            </a:r>
            <a:r>
              <a:rPr lang="en-US" b="0" i="0" dirty="0">
                <a:solidFill>
                  <a:srgbClr val="000000"/>
                </a:solidFill>
                <a:effectLst/>
                <a:latin typeface="Noto Sans" panose="020B0502040504020204" pitchFamily="34" charset="0"/>
              </a:rPr>
              <a:t> It is as it is written:</a:t>
            </a:r>
            <a:br>
              <a:rPr lang="en-US" b="0" i="0" dirty="0">
                <a:solidFill>
                  <a:srgbClr val="000000"/>
                </a:solidFill>
                <a:effectLst/>
                <a:latin typeface="Noto Sans" panose="020B0502040504020204" pitchFamily="34" charset="0"/>
              </a:rPr>
            </a:br>
            <a:br>
              <a:rPr lang="en-US" b="0" i="0" dirty="0">
                <a:solidFill>
                  <a:srgbClr val="000000"/>
                </a:solidFill>
                <a:effectLst/>
                <a:latin typeface="Noto Sans" panose="020B0502040504020204" pitchFamily="34" charset="0"/>
              </a:rPr>
            </a:br>
            <a:r>
              <a:rPr lang="en-US" b="0" i="0" dirty="0">
                <a:solidFill>
                  <a:srgbClr val="000000"/>
                </a:solidFill>
                <a:effectLst/>
                <a:latin typeface="Noto Sans" panose="020B0502040504020204" pitchFamily="34" charset="0"/>
              </a:rPr>
              <a:t>"He has distributed his riches and given them to the poor.</a:t>
            </a:r>
          </a:p>
          <a:p>
            <a:pPr algn="l">
              <a:buNone/>
            </a:pPr>
            <a:r>
              <a:rPr lang="en-US" b="0" i="0" dirty="0">
                <a:solidFill>
                  <a:srgbClr val="000000"/>
                </a:solidFill>
                <a:effectLst/>
                <a:latin typeface="Noto Sans" panose="020B0502040504020204" pitchFamily="34" charset="0"/>
              </a:rPr>
              <a:t>His righteousness lasts forever."</a:t>
            </a:r>
          </a:p>
          <a:p>
            <a:endParaRPr lang="en-US" dirty="0"/>
          </a:p>
        </p:txBody>
      </p:sp>
    </p:spTree>
    <p:extLst>
      <p:ext uri="{BB962C8B-B14F-4D97-AF65-F5344CB8AC3E}">
        <p14:creationId xmlns:p14="http://schemas.microsoft.com/office/powerpoint/2010/main" val="422956346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01147358cd12b12371d0fec9faf98450">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f71df03f361f918f6e506a987229d969"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38937e4-20c5-4a73-b245-175c4ead9603">
      <Terms xmlns="http://schemas.microsoft.com/office/infopath/2007/PartnerControls"/>
    </lcf76f155ced4ddcb4097134ff3c332f>
    <TaxCatchAll xmlns="9ede4979-7183-4f81-a394-71c40c9222c4" xsi:nil="true"/>
    <_ip_UnifiedCompliancePolicyUIAction xmlns="http://schemas.microsoft.com/sharepoint/v3" xsi:nil="true"/>
    <_ip_UnifiedCompliancePolicyProperties xmlns="http://schemas.microsoft.com/sharepoint/v3" xsi:nil="true"/>
    <SharedWithUsers xmlns="9ede4979-7183-4f81-a394-71c40c9222c4">
      <UserInfo>
        <DisplayName>Gillian Alcorn</DisplayName>
        <AccountId>22</AccountId>
        <AccountType/>
      </UserInfo>
    </SharedWithUsers>
  </documentManagement>
</p:properties>
</file>

<file path=customXml/itemProps1.xml><?xml version="1.0" encoding="utf-8"?>
<ds:datastoreItem xmlns:ds="http://schemas.openxmlformats.org/officeDocument/2006/customXml" ds:itemID="{55214FFD-3DA5-4EEB-B14C-03B81A2DAE08}"/>
</file>

<file path=customXml/itemProps2.xml><?xml version="1.0" encoding="utf-8"?>
<ds:datastoreItem xmlns:ds="http://schemas.openxmlformats.org/officeDocument/2006/customXml" ds:itemID="{B178770A-F6AC-406B-AF0D-88CBCF36B701}">
  <ds:schemaRefs>
    <ds:schemaRef ds:uri="http://schemas.microsoft.com/sharepoint/v3/contenttype/forms"/>
  </ds:schemaRefs>
</ds:datastoreItem>
</file>

<file path=customXml/itemProps3.xml><?xml version="1.0" encoding="utf-8"?>
<ds:datastoreItem xmlns:ds="http://schemas.openxmlformats.org/officeDocument/2006/customXml" ds:itemID="{DD870300-B03F-45F7-9154-521D8C74684E}">
  <ds:schemaRefs>
    <ds:schemaRef ds:uri="http://www.w3.org/XML/1998/namespace"/>
    <ds:schemaRef ds:uri="http://purl.org/dc/dcmitype/"/>
    <ds:schemaRef ds:uri="http://schemas.microsoft.com/office/infopath/2007/PartnerControls"/>
    <ds:schemaRef ds:uri="http://schemas.microsoft.com/sharepoint/v3"/>
    <ds:schemaRef ds:uri="038937e4-20c5-4a73-b245-175c4ead9603"/>
    <ds:schemaRef ds:uri="http://schemas.microsoft.com/office/2006/documentManagement/types"/>
    <ds:schemaRef ds:uri="http://schemas.microsoft.com/office/2006/metadata/properties"/>
    <ds:schemaRef ds:uri="http://purl.org/dc/terms/"/>
    <ds:schemaRef ds:uri="http://schemas.openxmlformats.org/package/2006/metadata/core-properties"/>
    <ds:schemaRef ds:uri="9ede4979-7183-4f81-a394-71c40c9222c4"/>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24</TotalTime>
  <Words>783</Words>
  <Application>Microsoft Office PowerPoint</Application>
  <PresentationFormat>On-screen Show (4:3)</PresentationFormat>
  <Paragraphs>42</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MS Mincho</vt:lpstr>
      <vt:lpstr>Arial</vt:lpstr>
      <vt:lpstr>Arial Black</vt:lpstr>
      <vt:lpstr>Calibri</vt:lpstr>
      <vt:lpstr>Noto Sans</vt:lpstr>
      <vt:lpstr>Times New Roman</vt:lpstr>
      <vt:lpstr>Wingdings</vt:lpstr>
      <vt:lpstr>Office Theme</vt:lpstr>
      <vt:lpstr>PowerPoint Presentation</vt:lpstr>
      <vt:lpstr>PowerPoint Presentation</vt:lpstr>
      <vt:lpstr>Wycliffe Associates History Why?</vt:lpstr>
      <vt:lpstr>Wycliffe Associates History How?</vt:lpstr>
      <vt:lpstr>Wycliffe Associates History Urgent Need Called for a New Solution</vt:lpstr>
      <vt:lpstr>PowerPoint Presentation</vt:lpstr>
      <vt:lpstr>PowerPoint Presentation</vt:lpstr>
      <vt:lpstr>PowerPoint Presentation</vt:lpstr>
      <vt:lpstr>2 Corinthians 9:6-15 (ULB)</vt:lpstr>
      <vt:lpstr>2 Corinthians 9:6-15, continued</vt:lpstr>
      <vt:lpstr>Matthew 28:19-20 (ULB)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12</cp:revision>
  <dcterms:created xsi:type="dcterms:W3CDTF">2019-03-18T18:21:25Z</dcterms:created>
  <dcterms:modified xsi:type="dcterms:W3CDTF">2025-11-24T20:37:30Z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